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charts/chart4.xml" ContentType="application/vnd.openxmlformats-officedocument.drawingml.chart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2" r:id="rId1"/>
  </p:sldMasterIdLst>
  <p:notesMasterIdLst>
    <p:notesMasterId r:id="rId44"/>
  </p:notesMasterIdLst>
  <p:handoutMasterIdLst>
    <p:handoutMasterId r:id="rId45"/>
  </p:handoutMasterIdLst>
  <p:sldIdLst>
    <p:sldId id="256" r:id="rId2"/>
    <p:sldId id="497" r:id="rId3"/>
    <p:sldId id="498" r:id="rId4"/>
    <p:sldId id="499" r:id="rId5"/>
    <p:sldId id="500" r:id="rId6"/>
    <p:sldId id="501" r:id="rId7"/>
    <p:sldId id="502" r:id="rId8"/>
    <p:sldId id="503" r:id="rId9"/>
    <p:sldId id="496" r:id="rId10"/>
    <p:sldId id="495" r:id="rId11"/>
    <p:sldId id="504" r:id="rId12"/>
    <p:sldId id="494" r:id="rId13"/>
    <p:sldId id="505" r:id="rId14"/>
    <p:sldId id="506" r:id="rId15"/>
    <p:sldId id="507" r:id="rId16"/>
    <p:sldId id="508" r:id="rId17"/>
    <p:sldId id="509" r:id="rId18"/>
    <p:sldId id="510" r:id="rId19"/>
    <p:sldId id="511" r:id="rId20"/>
    <p:sldId id="512" r:id="rId21"/>
    <p:sldId id="518" r:id="rId22"/>
    <p:sldId id="361" r:id="rId23"/>
    <p:sldId id="513" r:id="rId24"/>
    <p:sldId id="514" r:id="rId25"/>
    <p:sldId id="515" r:id="rId26"/>
    <p:sldId id="403" r:id="rId27"/>
    <p:sldId id="516" r:id="rId28"/>
    <p:sldId id="446" r:id="rId29"/>
    <p:sldId id="463" r:id="rId30"/>
    <p:sldId id="464" r:id="rId31"/>
    <p:sldId id="465" r:id="rId32"/>
    <p:sldId id="468" r:id="rId33"/>
    <p:sldId id="469" r:id="rId34"/>
    <p:sldId id="470" r:id="rId35"/>
    <p:sldId id="471" r:id="rId36"/>
    <p:sldId id="472" r:id="rId37"/>
    <p:sldId id="461" r:id="rId38"/>
    <p:sldId id="332" r:id="rId39"/>
    <p:sldId id="517" r:id="rId40"/>
    <p:sldId id="359" r:id="rId41"/>
    <p:sldId id="270" r:id="rId42"/>
    <p:sldId id="401" r:id="rId43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B0FAD3"/>
    <a:srgbClr val="9999FF"/>
    <a:srgbClr val="00FF00"/>
    <a:srgbClr val="00CCFF"/>
    <a:srgbClr val="FF66CC"/>
    <a:srgbClr val="00FFFF"/>
    <a:srgbClr val="33CC33"/>
    <a:srgbClr val="FF0000"/>
    <a:srgbClr val="FF6699"/>
    <a:srgbClr val="66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6" autoAdjust="0"/>
    <p:restoredTop sz="94660"/>
  </p:normalViewPr>
  <p:slideViewPr>
    <p:cSldViewPr>
      <p:cViewPr>
        <p:scale>
          <a:sx n="100" d="100"/>
          <a:sy n="100" d="100"/>
        </p:scale>
        <p:origin x="-2226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44;&#1054;&#1061;&#1054;&#1044;&#1067;%20&#1076;&#1083;&#1103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52;&#1055;%202021.xls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&#1087;&#1088;&#1086;&#1077;&#1082;&#1090;%202025%20&#1080;%20&#1087;&#1083;.&#1087;.%202026-2027\3.%20&#1055;&#1088;&#1080;&#1083;&#1086;&#1078;&#1077;&#1085;&#1080;&#1077;%20&#8470;2-7%20&#1088;&#1072;&#1089;&#1093;&#1086;&#1076;&#1099;%201-&#1095;&#1090;&#1077;&#1085;&#1080;&#1077;%202025&#1075;.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user\Desktop\&#1087;&#1088;&#1086;&#1077;&#1082;&#1090;%20&#1073;&#1102;&#1076;&#1078;&#1077;&#1090;&#1072;%202026\&#1086;&#1089;&#1085;&#1086;&#1074;&#1085;&#1099;&#1077;%20&#1087;&#1072;&#1088;&#1072;&#1084;&#1077;&#1090;&#1088;&#1099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87;&#1088;&#1086;&#1077;&#1082;&#1090;%20&#1073;&#1102;&#1076;&#1078;&#1077;&#1090;&#1072;%202026\&#1052;&#1055;%20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4.0704614087874534E-2"/>
          <c:y val="0.10710714682495596"/>
          <c:w val="0.9504295206868657"/>
          <c:h val="0.61156175679161828"/>
        </c:manualLayout>
      </c:layout>
      <c:bar3DChart>
        <c:barDir val="col"/>
        <c:grouping val="clustered"/>
        <c:ser>
          <c:idx val="0"/>
          <c:order val="0"/>
          <c:tx>
            <c:strRef>
              <c:f>'2026 г'!$A$9</c:f>
              <c:strCache>
                <c:ptCount val="1"/>
                <c:pt idx="0">
                  <c:v>Доходы бюджета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 rot="-2880000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'2026 г'!$B$8:$D$8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'2026 г'!$B$9:$D$9</c:f>
              <c:numCache>
                <c:formatCode>#,##0.0</c:formatCode>
                <c:ptCount val="3"/>
                <c:pt idx="0">
                  <c:v>2440950.2000000002</c:v>
                </c:pt>
                <c:pt idx="1">
                  <c:v>2264063.7999999998</c:v>
                </c:pt>
                <c:pt idx="2">
                  <c:v>2376223.2000000002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63-4482-93E5-B12C0D2DF44C}"/>
            </c:ext>
          </c:extLst>
        </c:ser>
        <c:ser>
          <c:idx val="1"/>
          <c:order val="1"/>
          <c:tx>
            <c:strRef>
              <c:f>'2026 г'!$A$10</c:f>
              <c:strCache>
                <c:ptCount val="1"/>
                <c:pt idx="0">
                  <c:v>Расходы бюджета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3.6559145975640812E-2"/>
                  <c:y val="8.7912087912088172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63-4482-93E5-B12C0D2DF44C}"/>
                </c:ext>
              </c:extLst>
            </c:dLbl>
            <c:dLbl>
              <c:idx val="1"/>
              <c:layout>
                <c:manualLayout>
                  <c:x val="3.2258069978506491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63-4482-93E5-B12C0D2DF44C}"/>
                </c:ext>
              </c:extLst>
            </c:dLbl>
            <c:dLbl>
              <c:idx val="2"/>
              <c:layout>
                <c:manualLayout>
                  <c:x val="5.806452596131189E-2"/>
                  <c:y val="5.8608058608058608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63-4482-93E5-B12C0D2DF44C}"/>
                </c:ext>
              </c:extLst>
            </c:dLbl>
            <c:dLbl>
              <c:idx val="3"/>
              <c:layout>
                <c:manualLayout>
                  <c:x val="4.5161297969909114E-2"/>
                  <c:y val="8.7912087912087929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663-4482-93E5-B12C0D2DF44C}"/>
                </c:ext>
              </c:extLst>
            </c:dLbl>
            <c:dLbl>
              <c:idx val="4"/>
              <c:layout>
                <c:manualLayout>
                  <c:x val="4.5161297969909114E-2"/>
                  <c:y val="8.7912087912087929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63-4482-93E5-B12C0D2DF4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2760000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'2026 г'!$B$8:$D$8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'2026 г'!$B$10:$D$10</c:f>
              <c:numCache>
                <c:formatCode>#,##0.0</c:formatCode>
                <c:ptCount val="3"/>
                <c:pt idx="0">
                  <c:v>2458627.1</c:v>
                </c:pt>
                <c:pt idx="1">
                  <c:v>2243773.7000000002</c:v>
                </c:pt>
                <c:pt idx="2">
                  <c:v>2319985.1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663-4482-93E5-B12C0D2DF44C}"/>
            </c:ext>
          </c:extLst>
        </c:ser>
        <c:ser>
          <c:idx val="2"/>
          <c:order val="2"/>
          <c:tx>
            <c:strRef>
              <c:f>'2026 г'!$A$11</c:f>
              <c:strCache>
                <c:ptCount val="1"/>
                <c:pt idx="0">
                  <c:v>Условно утвержденные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2.6815203655098707E-2"/>
                  <c:y val="-1.620907588994997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663-4482-93E5-B12C0D2DF44C}"/>
                </c:ext>
              </c:extLst>
            </c:dLbl>
            <c:dLbl>
              <c:idx val="1"/>
              <c:layout>
                <c:manualLayout>
                  <c:x val="3.8032734654827212E-2"/>
                  <c:y val="-5.135784133146998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663-4482-93E5-B12C0D2DF44C}"/>
                </c:ext>
              </c:extLst>
            </c:dLbl>
            <c:dLbl>
              <c:idx val="2"/>
              <c:layout>
                <c:manualLayout>
                  <c:x val="4.4805512886079694E-2"/>
                  <c:y val="-4.46802207162168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663-4482-93E5-B12C0D2DF44C}"/>
                </c:ext>
              </c:extLst>
            </c:dLbl>
            <c:dLbl>
              <c:idx val="3"/>
              <c:layout>
                <c:manualLayout>
                  <c:x val="3.7594634004082826E-2"/>
                  <c:y val="-1.468815854012378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663-4482-93E5-B12C0D2DF44C}"/>
                </c:ext>
              </c:extLst>
            </c:dLbl>
            <c:dLbl>
              <c:idx val="4"/>
              <c:layout>
                <c:manualLayout>
                  <c:x val="2.3655917984238165E-2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663-4482-93E5-B12C0D2DF44C}"/>
                </c:ext>
              </c:extLst>
            </c:dLbl>
            <c:dLbl>
              <c:idx val="5"/>
              <c:layout>
                <c:manualLayout>
                  <c:x val="3.1275720164609229E-2"/>
                  <c:y val="-7.0546711088258218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663-4482-93E5-B12C0D2DF4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'2026 г'!$B$8:$D$8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'2026 г'!$B$11:$D$11</c:f>
              <c:numCache>
                <c:formatCode>#,##0.0</c:formatCode>
                <c:ptCount val="3"/>
                <c:pt idx="1">
                  <c:v>33767</c:v>
                </c:pt>
                <c:pt idx="2">
                  <c:v>70415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663-4482-93E5-B12C0D2DF44C}"/>
            </c:ext>
          </c:extLst>
        </c:ser>
        <c:shape val="cylinder"/>
        <c:axId val="154456832"/>
        <c:axId val="154458368"/>
        <c:axId val="0"/>
      </c:bar3DChart>
      <c:catAx>
        <c:axId val="15445683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458368"/>
        <c:crosses val="autoZero"/>
        <c:auto val="1"/>
        <c:lblAlgn val="ctr"/>
        <c:lblOffset val="700"/>
        <c:tickMarkSkip val="2"/>
      </c:catAx>
      <c:valAx>
        <c:axId val="154458368"/>
        <c:scaling>
          <c:orientation val="minMax"/>
        </c:scaling>
        <c:delete val="1"/>
        <c:axPos val="l"/>
        <c:majorGridlines/>
        <c:numFmt formatCode="#,##0.0" sourceLinked="1"/>
        <c:tickLblPos val="none"/>
        <c:crossAx val="154456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8461626394128865E-2"/>
          <c:y val="0.82700655092903907"/>
          <c:w val="0.79925989761025062"/>
          <c:h val="0.12585866549693681"/>
        </c:manualLayout>
      </c:layout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7"/>
  <c:chart>
    <c:plotArea>
      <c:layout>
        <c:manualLayout>
          <c:layoutTarget val="inner"/>
          <c:xMode val="edge"/>
          <c:yMode val="edge"/>
          <c:x val="0.30329075193195587"/>
          <c:y val="0.16666340672632649"/>
          <c:w val="0.54561265679474769"/>
          <c:h val="0.68405168911580294"/>
        </c:manualLayout>
      </c:layout>
      <c:doughnut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1.5669827535502601E-2"/>
                  <c:y val="-0.19582898457291939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/>
                      <a:t>8</a:t>
                    </a:r>
                    <a:r>
                      <a:rPr lang="en-US" dirty="0"/>
                      <a:t>03 187,9</a:t>
                    </a:r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211-47DF-B854-94B0CD6EBEF6}"/>
                </c:ext>
              </c:extLst>
            </c:dLbl>
            <c:dLbl>
              <c:idx val="1"/>
              <c:layout>
                <c:manualLayout>
                  <c:x val="1.2838442787402708E-2"/>
                  <c:y val="0.12617044897984717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/>
                      <a:t>5</a:t>
                    </a:r>
                    <a:r>
                      <a:rPr lang="en-US" dirty="0"/>
                      <a:t>5 684,3</a:t>
                    </a:r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211-47DF-B854-94B0CD6EBEF6}"/>
                </c:ext>
              </c:extLst>
            </c:dLbl>
            <c:dLbl>
              <c:idx val="2"/>
              <c:layout>
                <c:manualLayout>
                  <c:x val="5.2829260801087484E-2"/>
                  <c:y val="-0.37432460556025976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/>
                      <a:t> </a:t>
                    </a:r>
                    <a:r>
                      <a:rPr lang="en-US" dirty="0"/>
                      <a:t>1 582 078,0</a:t>
                    </a:r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211-47DF-B854-94B0CD6EBE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Лист1!$A$3:$A$5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Лист1!$B$3:$B$5</c:f>
              <c:numCache>
                <c:formatCode>#,##0.0</c:formatCode>
                <c:ptCount val="3"/>
                <c:pt idx="0">
                  <c:v>803187.9</c:v>
                </c:pt>
                <c:pt idx="1">
                  <c:v>55684.3</c:v>
                </c:pt>
                <c:pt idx="2">
                  <c:v>1582078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211-47DF-B854-94B0CD6EBEF6}"/>
            </c:ext>
          </c:extLst>
        </c:ser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7"/>
  <c:chart>
    <c:plotArea>
      <c:layout>
        <c:manualLayout>
          <c:layoutTarget val="inner"/>
          <c:xMode val="edge"/>
          <c:yMode val="edge"/>
          <c:x val="6.8548072699675847E-2"/>
          <c:y val="0.15583923214880918"/>
          <c:w val="0.56564757082968375"/>
          <c:h val="0.69084109702096663"/>
        </c:manualLayout>
      </c:layout>
      <c:doughnut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7.0140944638359876E-2"/>
                  <c:y val="-0.19400622153094121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34-4B8F-AFFF-B62818ECB8A2}"/>
                </c:ext>
              </c:extLst>
            </c:dLbl>
            <c:dLbl>
              <c:idx val="1"/>
              <c:layout>
                <c:manualLayout>
                  <c:x val="2.0629689599517623E-2"/>
                  <c:y val="8.8184646150427953E-2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34-4B8F-AFFF-B62818ECB8A2}"/>
                </c:ext>
              </c:extLst>
            </c:dLbl>
            <c:dLbl>
              <c:idx val="2"/>
              <c:layout>
                <c:manualLayout>
                  <c:x val="1.6503751679614136E-2"/>
                  <c:y val="-0.45352103734505739"/>
                </c:manualLayout>
              </c:layout>
              <c:showLegendKey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34-4B8F-AFFF-B62818ECB8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Лист1!$A$13:$A$15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Лист1!$B$13:$B$15</c:f>
              <c:numCache>
                <c:formatCode>#,##0.0</c:formatCode>
                <c:ptCount val="3"/>
                <c:pt idx="0">
                  <c:v>688172</c:v>
                </c:pt>
                <c:pt idx="1">
                  <c:v>17855.099999999969</c:v>
                </c:pt>
                <c:pt idx="2">
                  <c:v>1701406.5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434-4B8F-AFFF-B62818ECB8A2}"/>
            </c:ext>
          </c:extLst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3879167847053353"/>
          <c:y val="0.22988596505150216"/>
          <c:w val="0.2869414389712055"/>
          <c:h val="0.34370228704747147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rotY val="230"/>
      <c:perspective val="50"/>
    </c:view3D>
    <c:plotArea>
      <c:layout>
        <c:manualLayout>
          <c:layoutTarget val="inner"/>
          <c:xMode val="edge"/>
          <c:yMode val="edge"/>
          <c:x val="7.8283554555680535E-2"/>
          <c:y val="0"/>
          <c:w val="0.61481790776152978"/>
          <c:h val="0.87799360677096483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52400" h="139700"/>
              <a:bevelB w="114300" h="101600"/>
            </a:sp3d>
          </c:spPr>
          <c:explosion val="22"/>
          <c:dLbls>
            <c:dLbl>
              <c:idx val="0"/>
              <c:layout>
                <c:manualLayout>
                  <c:x val="0.12139536557930258"/>
                  <c:y val="-1.7452434132630135E-2"/>
                </c:manualLayout>
              </c:layout>
              <c:showVal val="1"/>
            </c:dLbl>
            <c:dLbl>
              <c:idx val="1"/>
              <c:layout>
                <c:manualLayout>
                  <c:x val="4.1252283464566913E-2"/>
                  <c:y val="-3.4513709003093231E-2"/>
                </c:manualLayout>
              </c:layout>
              <c:showVal val="1"/>
            </c:dLbl>
            <c:dLbl>
              <c:idx val="2"/>
              <c:layout>
                <c:manualLayout>
                  <c:x val="5.818744656917877E-2"/>
                  <c:y val="-1.1359605268030657E-3"/>
                </c:manualLayout>
              </c:layout>
              <c:showVal val="1"/>
            </c:dLbl>
            <c:dLbl>
              <c:idx val="3"/>
              <c:layout>
                <c:manualLayout>
                  <c:x val="8.7375478065241843E-3"/>
                  <c:y val="5.8923764805859805E-4"/>
                </c:manualLayout>
              </c:layout>
              <c:showVal val="1"/>
            </c:dLbl>
            <c:dLbl>
              <c:idx val="4"/>
              <c:layout>
                <c:manualLayout>
                  <c:x val="-5.8821687289088875E-2"/>
                  <c:y val="7.0777954496284053E-3"/>
                </c:manualLayout>
              </c:layout>
              <c:showVal val="1"/>
            </c:dLbl>
            <c:dLbl>
              <c:idx val="5"/>
              <c:layout>
                <c:manualLayout>
                  <c:x val="-6.7745331833520842E-2"/>
                  <c:y val="-3.875970408746008E-2"/>
                </c:manualLayout>
              </c:layout>
              <c:showVal val="1"/>
            </c:dLbl>
            <c:dLbl>
              <c:idx val="6"/>
              <c:layout>
                <c:manualLayout>
                  <c:x val="-1.0006976975979259E-3"/>
                  <c:y val="-9.4799621128790743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'слайд 13'!$A$2:$A$7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имущество</c:v>
                </c:pt>
                <c:pt idx="2">
                  <c:v>налоги на совокупный доход </c:v>
                </c:pt>
                <c:pt idx="3">
                  <c:v>доходы от использования имущества </c:v>
                </c:pt>
                <c:pt idx="4">
                  <c:v>акцизы на нефтепродукты</c:v>
                </c:pt>
                <c:pt idx="5">
                  <c:v>доходы от продажи материальных и нематериальных активов</c:v>
                </c:pt>
              </c:strCache>
            </c:strRef>
          </c:cat>
          <c:val>
            <c:numRef>
              <c:f>'слайд 13'!$B$2:$B$7</c:f>
              <c:numCache>
                <c:formatCode>0%</c:formatCode>
                <c:ptCount val="6"/>
                <c:pt idx="0">
                  <c:v>0.7300000000000002</c:v>
                </c:pt>
                <c:pt idx="1">
                  <c:v>2.0000000000000007E-2</c:v>
                </c:pt>
                <c:pt idx="2">
                  <c:v>0.05</c:v>
                </c:pt>
                <c:pt idx="3">
                  <c:v>2.0000000000000007E-2</c:v>
                </c:pt>
                <c:pt idx="4">
                  <c:v>0.13</c:v>
                </c:pt>
                <c:pt idx="5">
                  <c:v>0.05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6.9576242969628804E-2"/>
          <c:y val="0.57911535657831414"/>
          <c:w val="0.73147194600674914"/>
          <c:h val="0.36476721884702878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rotY val="180"/>
      <c:perspective val="30"/>
    </c:view3D>
    <c:plotArea>
      <c:layout>
        <c:manualLayout>
          <c:layoutTarget val="inner"/>
          <c:xMode val="edge"/>
          <c:yMode val="edge"/>
          <c:x val="0.16046112422993475"/>
          <c:y val="1.6662399829970594E-2"/>
          <c:w val="0.78528184170856452"/>
          <c:h val="0.98333755725024197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77800" h="127000"/>
              <a:bevelB w="107950" h="114300"/>
            </a:sp3d>
          </c:spPr>
          <c:explosion val="25"/>
          <c:dLbls>
            <c:dLbl>
              <c:idx val="0"/>
              <c:layout>
                <c:manualLayout>
                  <c:x val="5.5662539320164163E-2"/>
                  <c:y val="-0.16533512233393033"/>
                </c:manualLayout>
              </c:layout>
              <c:showVal val="1"/>
            </c:dLbl>
            <c:dLbl>
              <c:idx val="1"/>
              <c:layout>
                <c:manualLayout>
                  <c:x val="7.2189643003407022E-2"/>
                  <c:y val="-1.0208186557273279E-2"/>
                </c:manualLayout>
              </c:layout>
              <c:showVal val="1"/>
            </c:dLbl>
            <c:dLbl>
              <c:idx val="2"/>
              <c:layout>
                <c:manualLayout>
                  <c:x val="-4.9682824603748621E-2"/>
                  <c:y val="-8.6609900457031846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'слайд 13'!$A$9:$A$11</c:f>
              <c:strCache>
                <c:ptCount val="3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</c:strCache>
            </c:strRef>
          </c:cat>
          <c:val>
            <c:numRef>
              <c:f>'слайд 13'!$B$9:$B$11</c:f>
              <c:numCache>
                <c:formatCode>0%</c:formatCode>
                <c:ptCount val="3"/>
                <c:pt idx="0">
                  <c:v>0.45</c:v>
                </c:pt>
                <c:pt idx="1">
                  <c:v>2.0000000000000007E-2</c:v>
                </c:pt>
                <c:pt idx="2">
                  <c:v>0.53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33139992854839972"/>
          <c:y val="0.72794372651330452"/>
          <c:w val="0.53303808718837964"/>
          <c:h val="0.22775152818888539"/>
        </c:manualLayout>
      </c:layout>
      <c:txPr>
        <a:bodyPr/>
        <a:lstStyle/>
        <a:p>
          <a:pPr>
            <a:defRPr sz="1800" b="0" i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70"/>
      <c:depthPercent val="7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1.4336917562723988E-2"/>
                  <c:y val="-5.5684468320506803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4.9497305173783784E-2"/>
                </c:manualLayout>
              </c:layout>
              <c:showVal val="1"/>
            </c:dLbl>
            <c:dLbl>
              <c:idx val="2"/>
              <c:layout>
                <c:manualLayout>
                  <c:x val="2.8673835125448107E-3"/>
                  <c:y val="-4.3310142027060787E-2"/>
                </c:manualLayout>
              </c:layout>
              <c:showVal val="1"/>
            </c:dLbl>
            <c:dLbl>
              <c:idx val="3"/>
              <c:layout>
                <c:manualLayout>
                  <c:x val="1.433691756272398E-3"/>
                  <c:y val="-3.7122978880337831E-2"/>
                </c:manualLayout>
              </c:layout>
              <c:showVal val="1"/>
            </c:dLbl>
            <c:dLbl>
              <c:idx val="4"/>
              <c:layout>
                <c:manualLayout>
                  <c:x val="-2.8673835125447101E-3"/>
                  <c:y val="-5.5684468320506803E-2"/>
                </c:manualLayout>
              </c:layout>
              <c:showVal val="1"/>
            </c:dLbl>
            <c:spPr>
              <a:noFill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14-16'!$B$3:$F$3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14-16'!$B$4:$F$4</c:f>
              <c:numCache>
                <c:formatCode>#,##0.0</c:formatCode>
                <c:ptCount val="5"/>
                <c:pt idx="0">
                  <c:v>74688.3</c:v>
                </c:pt>
                <c:pt idx="1">
                  <c:v>539846</c:v>
                </c:pt>
                <c:pt idx="2">
                  <c:v>630658</c:v>
                </c:pt>
                <c:pt idx="3">
                  <c:v>650134</c:v>
                </c:pt>
                <c:pt idx="4">
                  <c:v>705374</c:v>
                </c:pt>
              </c:numCache>
            </c:numRef>
          </c:val>
        </c:ser>
        <c:shape val="cylinder"/>
        <c:axId val="154600192"/>
        <c:axId val="154601728"/>
        <c:axId val="0"/>
      </c:bar3DChart>
      <c:catAx>
        <c:axId val="1546001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01728"/>
        <c:crosses val="autoZero"/>
        <c:auto val="1"/>
        <c:lblAlgn val="ctr"/>
        <c:lblOffset val="100"/>
      </c:catAx>
      <c:valAx>
        <c:axId val="154601728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00192"/>
        <c:crosses val="autoZero"/>
        <c:crossBetween val="between"/>
      </c:valAx>
    </c:plotArea>
    <c:plotVisOnly val="1"/>
  </c:chart>
  <c:spPr>
    <a:scene3d>
      <a:camera prst="orthographicFront"/>
      <a:lightRig rig="threePt" dir="t"/>
    </a:scene3d>
    <a:sp3d>
      <a:bevelT/>
      <a:bevelB/>
    </a:sp3d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40"/>
      <c:depthPercent val="7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95250"/>
              <a:bevelB/>
            </a:sp3d>
          </c:spPr>
          <c:dLbls>
            <c:dLbl>
              <c:idx val="0"/>
              <c:layout>
                <c:manualLayout>
                  <c:x val="7.1955391736484436E-3"/>
                  <c:y val="-1.1145943403181246E-2"/>
                </c:manualLayout>
              </c:layout>
              <c:showVal val="1"/>
            </c:dLbl>
            <c:dLbl>
              <c:idx val="1"/>
              <c:layout>
                <c:manualLayout>
                  <c:x val="1.8708401851485937E-2"/>
                  <c:y val="-3.3437830209543842E-2"/>
                </c:manualLayout>
              </c:layout>
              <c:showVal val="1"/>
            </c:dLbl>
            <c:dLbl>
              <c:idx val="2"/>
              <c:layout>
                <c:manualLayout>
                  <c:x val="2.1586617520945359E-2"/>
                  <c:y val="-3.3437830209543842E-2"/>
                </c:manualLayout>
              </c:layout>
              <c:showVal val="1"/>
            </c:dLbl>
            <c:dLbl>
              <c:idx val="3"/>
              <c:layout>
                <c:manualLayout>
                  <c:x val="1.7269294016756202E-2"/>
                  <c:y val="-3.3437830209543828E-2"/>
                </c:manualLayout>
              </c:layout>
              <c:showVal val="1"/>
            </c:dLbl>
            <c:dLbl>
              <c:idx val="4"/>
              <c:layout>
                <c:manualLayout>
                  <c:x val="2.4464833190404617E-2"/>
                  <c:y val="-5.015674531431560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14-16'!$B$8:$F$8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14-16'!$B$9:$F$9</c:f>
              <c:numCache>
                <c:formatCode>#,##0.0</c:formatCode>
                <c:ptCount val="5"/>
                <c:pt idx="0">
                  <c:v>88672.3</c:v>
                </c:pt>
                <c:pt idx="1">
                  <c:v>93365.7</c:v>
                </c:pt>
                <c:pt idx="2">
                  <c:v>107047</c:v>
                </c:pt>
                <c:pt idx="3">
                  <c:v>70646</c:v>
                </c:pt>
                <c:pt idx="4">
                  <c:v>74916</c:v>
                </c:pt>
              </c:numCache>
            </c:numRef>
          </c:val>
        </c:ser>
        <c:shape val="cylinder"/>
        <c:axId val="154650496"/>
        <c:axId val="154652032"/>
        <c:axId val="0"/>
      </c:bar3DChart>
      <c:catAx>
        <c:axId val="15465049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52032"/>
        <c:crosses val="autoZero"/>
        <c:auto val="1"/>
        <c:lblAlgn val="ctr"/>
        <c:lblOffset val="100"/>
      </c:catAx>
      <c:valAx>
        <c:axId val="154652032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.0" sourceLinked="1"/>
        <c:tickLblPos val="nextTo"/>
        <c:spPr>
          <a:ln w="0"/>
        </c:spPr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50496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otY val="4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 w="107950" h="95250"/>
              <a:bevelB/>
            </a:sp3d>
          </c:spPr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14-16'!$B$14:$F$14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14-16'!$B$15:$F$15</c:f>
              <c:numCache>
                <c:formatCode>#,##0.0</c:formatCode>
                <c:ptCount val="5"/>
                <c:pt idx="0">
                  <c:v>52218.5</c:v>
                </c:pt>
                <c:pt idx="1">
                  <c:v>41454.400000000001</c:v>
                </c:pt>
                <c:pt idx="2">
                  <c:v>45046.9</c:v>
                </c:pt>
                <c:pt idx="3">
                  <c:v>3107</c:v>
                </c:pt>
                <c:pt idx="4">
                  <c:v>3227</c:v>
                </c:pt>
              </c:numCache>
            </c:numRef>
          </c:val>
        </c:ser>
        <c:gapWidth val="171"/>
        <c:gapDepth val="182"/>
        <c:shape val="cylinder"/>
        <c:axId val="154654592"/>
        <c:axId val="154659072"/>
        <c:axId val="0"/>
      </c:bar3DChart>
      <c:catAx>
        <c:axId val="1546545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59072"/>
        <c:crosses val="autoZero"/>
        <c:auto val="1"/>
        <c:lblAlgn val="ctr"/>
        <c:lblOffset val="100"/>
      </c:catAx>
      <c:valAx>
        <c:axId val="154659072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54592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10"/>
      <c:rotY val="4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2.9197080291970798E-2"/>
                  <c:y val="-2.2630844593812059E-2"/>
                </c:manualLayout>
              </c:layout>
              <c:showVal val="1"/>
            </c:dLbl>
            <c:dLbl>
              <c:idx val="1"/>
              <c:layout>
                <c:manualLayout>
                  <c:x val="1.9464720194647279E-2"/>
                  <c:y val="-5.2805304052228164E-2"/>
                </c:manualLayout>
              </c:layout>
              <c:showVal val="1"/>
            </c:dLbl>
            <c:dLbl>
              <c:idx val="2"/>
              <c:layout>
                <c:manualLayout>
                  <c:x val="1.5293708724365661E-2"/>
                  <c:y val="-5.2805304052228129E-2"/>
                </c:manualLayout>
              </c:layout>
              <c:showVal val="1"/>
            </c:dLbl>
            <c:dLbl>
              <c:idx val="3"/>
              <c:layout>
                <c:manualLayout>
                  <c:x val="2.0855057351407715E-2"/>
                  <c:y val="-4.5261689187623938E-2"/>
                </c:manualLayout>
              </c:layout>
              <c:showVal val="1"/>
            </c:dLbl>
            <c:dLbl>
              <c:idx val="4"/>
              <c:layout>
                <c:manualLayout>
                  <c:x val="2.5026068821689271E-2"/>
                  <c:y val="-3.0174459458415976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14-16'!$B$20:$F$20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14-16'!$B$21:$F$21</c:f>
              <c:numCache>
                <c:formatCode>#,##0.0</c:formatCode>
                <c:ptCount val="5"/>
                <c:pt idx="0">
                  <c:v>19666.8</c:v>
                </c:pt>
                <c:pt idx="1">
                  <c:v>20298</c:v>
                </c:pt>
                <c:pt idx="2">
                  <c:v>20436</c:v>
                </c:pt>
                <c:pt idx="3">
                  <c:v>21256</c:v>
                </c:pt>
                <c:pt idx="4">
                  <c:v>21415</c:v>
                </c:pt>
              </c:numCache>
            </c:numRef>
          </c:val>
        </c:ser>
        <c:shape val="cylinder"/>
        <c:axId val="154699648"/>
        <c:axId val="154701184"/>
        <c:axId val="0"/>
      </c:bar3DChart>
      <c:catAx>
        <c:axId val="154699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701184"/>
        <c:crosses val="autoZero"/>
        <c:auto val="1"/>
        <c:lblAlgn val="ctr"/>
        <c:lblOffset val="100"/>
      </c:catAx>
      <c:valAx>
        <c:axId val="154701184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699648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Lbls>
            <c:dLbl>
              <c:idx val="0"/>
              <c:layout>
                <c:manualLayout>
                  <c:x val="1.7957353732133082E-2"/>
                  <c:y val="-3.6351376580019745E-2"/>
                </c:manualLayout>
              </c:layout>
              <c:showVal val="1"/>
            </c:dLbl>
            <c:dLbl>
              <c:idx val="1"/>
              <c:layout>
                <c:manualLayout>
                  <c:x val="1.6576018829661286E-2"/>
                  <c:y val="-3.1263686181486734E-2"/>
                </c:manualLayout>
              </c:layout>
              <c:showVal val="1"/>
            </c:dLbl>
            <c:dLbl>
              <c:idx val="2"/>
              <c:layout>
                <c:manualLayout>
                  <c:x val="1.3813349024717776E-3"/>
                  <c:y val="-4.8000000000000063E-2"/>
                </c:manualLayout>
              </c:layout>
              <c:showVal val="1"/>
            </c:dLbl>
            <c:dLbl>
              <c:idx val="3"/>
              <c:layout>
                <c:manualLayout>
                  <c:x val="1.3813349024717776E-3"/>
                  <c:y val="-6.4000000000000112E-2"/>
                </c:manualLayout>
              </c:layout>
              <c:showVal val="1"/>
            </c:dLbl>
            <c:dLbl>
              <c:idx val="4"/>
              <c:layout>
                <c:manualLayout>
                  <c:x val="5.5253396098872004E-3"/>
                  <c:y val="-5.3333333333333587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14-16'!$B$26:$F$26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14-16'!$B$27:$F$27</c:f>
              <c:numCache>
                <c:formatCode>#,##0.0</c:formatCode>
                <c:ptCount val="5"/>
                <c:pt idx="0">
                  <c:v>24295.200000000001</c:v>
                </c:pt>
                <c:pt idx="1">
                  <c:v>37555.800000000003</c:v>
                </c:pt>
                <c:pt idx="2">
                  <c:v>55684.3</c:v>
                </c:pt>
                <c:pt idx="3">
                  <c:v>16697.900000000001</c:v>
                </c:pt>
                <c:pt idx="4">
                  <c:v>16716.7</c:v>
                </c:pt>
              </c:numCache>
            </c:numRef>
          </c:val>
        </c:ser>
        <c:shape val="cylinder"/>
        <c:axId val="154729472"/>
        <c:axId val="154477312"/>
        <c:axId val="0"/>
      </c:bar3DChart>
      <c:catAx>
        <c:axId val="15472947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477312"/>
        <c:crosses val="autoZero"/>
        <c:auto val="1"/>
        <c:lblAlgn val="ctr"/>
        <c:lblOffset val="100"/>
      </c:catAx>
      <c:valAx>
        <c:axId val="154477312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729472"/>
        <c:crosses val="autoZero"/>
        <c:crossBetween val="between"/>
      </c:valAx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rotY val="50"/>
      <c:depthPercent val="120"/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4064D8"/>
            </a:solidFill>
            <a:scene3d>
              <a:camera prst="orthographicFront"/>
              <a:lightRig rig="threePt" dir="t"/>
            </a:scene3d>
            <a:sp3d>
              <a:bevelT w="127000" h="101600"/>
              <a:bevelB/>
            </a:sp3d>
          </c:spPr>
          <c:dLbls>
            <c:dLbl>
              <c:idx val="0"/>
              <c:layout>
                <c:manualLayout>
                  <c:x val="3.2331395959997025E-2"/>
                  <c:y val="-4.3517691483553514E-2"/>
                </c:manualLayout>
              </c:layout>
              <c:showVal val="1"/>
            </c:dLbl>
            <c:dLbl>
              <c:idx val="1"/>
              <c:layout>
                <c:manualLayout>
                  <c:x val="4.0414244949996452E-2"/>
                  <c:y val="-1.934119621491277E-2"/>
                </c:manualLayout>
              </c:layout>
              <c:showVal val="1"/>
            </c:dLbl>
            <c:dLbl>
              <c:idx val="2"/>
              <c:layout>
                <c:manualLayout>
                  <c:x val="4.176138644832933E-2"/>
                  <c:y val="-3.3847093376097176E-2"/>
                </c:manualLayout>
              </c:layout>
              <c:showVal val="1"/>
            </c:dLbl>
            <c:dLbl>
              <c:idx val="3"/>
              <c:layout>
                <c:manualLayout>
                  <c:x val="3.0984254461663696E-2"/>
                  <c:y val="-1.4505897161184502E-2"/>
                </c:manualLayout>
              </c:layout>
              <c:showVal val="1"/>
            </c:dLbl>
            <c:dLbl>
              <c:idx val="4"/>
              <c:layout>
                <c:manualLayout>
                  <c:x val="2.6942829966664091E-2"/>
                  <c:y val="-1.934119621491277E-2"/>
                </c:manualLayout>
              </c:layout>
              <c:showVal val="1"/>
            </c:dLbl>
            <c:spPr>
              <a:noFill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'слайды 14-16'!$B$32:$F$32</c:f>
              <c:strCache>
                <c:ptCount val="5"/>
                <c:pt idx="0">
                  <c:v>2024 год (факт)</c:v>
                </c:pt>
                <c:pt idx="1">
                  <c:v>2025 год (ожидаемое)</c:v>
                </c:pt>
                <c:pt idx="2">
                  <c:v>2026 год (план)</c:v>
                </c:pt>
                <c:pt idx="3">
                  <c:v>2027 год (план)</c:v>
                </c:pt>
                <c:pt idx="4">
                  <c:v>2028 год (план)</c:v>
                </c:pt>
              </c:strCache>
            </c:strRef>
          </c:cat>
          <c:val>
            <c:numRef>
              <c:f>'слайды 14-16'!$B$33:$F$33</c:f>
              <c:numCache>
                <c:formatCode>#,##0.0</c:formatCode>
                <c:ptCount val="5"/>
                <c:pt idx="0">
                  <c:v>2299990.4</c:v>
                </c:pt>
                <c:pt idx="1">
                  <c:v>1883966.6</c:v>
                </c:pt>
                <c:pt idx="2">
                  <c:v>1582078</c:v>
                </c:pt>
                <c:pt idx="3">
                  <c:v>1502222.9</c:v>
                </c:pt>
                <c:pt idx="4">
                  <c:v>1554574.5</c:v>
                </c:pt>
              </c:numCache>
            </c:numRef>
          </c:val>
        </c:ser>
        <c:gapWidth val="155"/>
        <c:gapDepth val="135"/>
        <c:shape val="cylinder"/>
        <c:axId val="154530560"/>
        <c:axId val="154532096"/>
        <c:axId val="0"/>
      </c:bar3DChart>
      <c:catAx>
        <c:axId val="15453056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532096"/>
        <c:crosses val="autoZero"/>
        <c:auto val="1"/>
        <c:lblAlgn val="ctr"/>
        <c:lblOffset val="100"/>
      </c:catAx>
      <c:valAx>
        <c:axId val="154532096"/>
        <c:scaling>
          <c:orientation val="minMax"/>
        </c:scaling>
        <c:axPos val="l"/>
        <c:majorGridlines>
          <c:spPr>
            <a:ln>
              <a:solidFill>
                <a:sysClr val="window" lastClr="FFFFFF"/>
              </a:solidFill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530560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6350"/>
        </a:sp3d>
      </c:spPr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Лист1!$A$5:$E$5</c:f>
              <c:strCache>
                <c:ptCount val="5"/>
                <c:pt idx="0">
                  <c:v>2024 (Факт)</c:v>
                </c:pt>
                <c:pt idx="1">
                  <c:v>2025 (План)</c:v>
                </c:pt>
                <c:pt idx="2">
                  <c:v>2026 (Прогноз)</c:v>
                </c:pt>
                <c:pt idx="3">
                  <c:v>2027 (Прогноз)</c:v>
                </c:pt>
                <c:pt idx="4">
                  <c:v>2028 (Прогноз)</c:v>
                </c:pt>
              </c:strCache>
            </c:strRef>
          </c:cat>
          <c:val>
            <c:numRef>
              <c:f>Лист1!$A$6:$E$6</c:f>
              <c:numCache>
                <c:formatCode>#,##0.0</c:formatCode>
                <c:ptCount val="5"/>
                <c:pt idx="0">
                  <c:v>2542091.7999999998</c:v>
                </c:pt>
                <c:pt idx="1">
                  <c:v>2425755.2999999998</c:v>
                </c:pt>
                <c:pt idx="2">
                  <c:v>2458627.1</c:v>
                </c:pt>
                <c:pt idx="3">
                  <c:v>2277540.7000000002</c:v>
                </c:pt>
                <c:pt idx="4">
                  <c:v>2390400.1</c:v>
                </c:pt>
              </c:numCache>
            </c:numRef>
          </c:val>
        </c:ser>
        <c:axId val="154564480"/>
        <c:axId val="154566016"/>
      </c:barChart>
      <c:catAx>
        <c:axId val="15456448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4566016"/>
        <c:crosses val="autoZero"/>
        <c:auto val="1"/>
        <c:lblAlgn val="ctr"/>
        <c:lblOffset val="100"/>
      </c:catAx>
      <c:valAx>
        <c:axId val="154566016"/>
        <c:scaling>
          <c:orientation val="minMax"/>
        </c:scaling>
        <c:axPos val="l"/>
        <c:majorGridlines/>
        <c:numFmt formatCode="#,##0.0" sourceLinked="1"/>
        <c:tickLblPos val="nextTo"/>
        <c:crossAx val="154564480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6397462795541518"/>
          <c:y val="0.13913601103145404"/>
          <c:w val="0.48385004682661858"/>
          <c:h val="0.67636863877869846"/>
        </c:manualLayout>
      </c:layout>
      <c:doughnutChart>
        <c:varyColors val="1"/>
        <c:ser>
          <c:idx val="0"/>
          <c:order val="0"/>
          <c:tx>
            <c:strRef>
              <c:f>'диагра по МП'!$B$8</c:f>
              <c:strCache>
                <c:ptCount val="1"/>
                <c:pt idx="0">
                  <c:v>на 2025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explosion val="25"/>
          <c:dPt>
            <c:idx val="0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640-4CE3-BE52-6FF045C3128B}"/>
              </c:ext>
            </c:extLst>
          </c:dPt>
          <c:dPt>
            <c:idx val="1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40-4CE3-BE52-6FF045C3128B}"/>
              </c:ext>
            </c:extLst>
          </c:dPt>
          <c:dLbls>
            <c:dLbl>
              <c:idx val="0"/>
              <c:layout>
                <c:manualLayout>
                  <c:x val="-0.25827092024327636"/>
                  <c:y val="-0.1684726206892043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Программные направления деятельности             </a:t>
                    </a:r>
                    <a:r>
                      <a:rPr lang="ru-RU" sz="2400" b="1" dirty="0"/>
                      <a:t>2 355 453,1</a:t>
                    </a:r>
                    <a:r>
                      <a:rPr lang="ru-RU" sz="2000" b="1" dirty="0"/>
                      <a:t>     </a:t>
                    </a:r>
                    <a:r>
                      <a:rPr lang="ru-RU" dirty="0"/>
                      <a:t>или  </a:t>
                    </a:r>
                    <a:r>
                      <a:rPr lang="ru-RU" sz="1600" b="1" dirty="0"/>
                      <a:t>97,1</a:t>
                    </a:r>
                    <a:r>
                      <a:rPr lang="ru-RU" dirty="0"/>
                      <a:t>%</a:t>
                    </a:r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640-4CE3-BE52-6FF045C3128B}"/>
                </c:ext>
              </c:extLst>
            </c:dLbl>
            <c:dLbl>
              <c:idx val="1"/>
              <c:layout>
                <c:manualLayout>
                  <c:x val="0.103388124704083"/>
                  <c:y val="0.1095183868459060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</a:t>
                    </a:r>
                    <a:r>
                      <a:rPr lang="ru-RU" dirty="0" err="1"/>
                      <a:t>Непрограммные</a:t>
                    </a:r>
                    <a:r>
                      <a:rPr lang="ru-RU" dirty="0"/>
                      <a:t> направления деятельности          </a:t>
                    </a:r>
                    <a:r>
                      <a:rPr lang="ru-RU" sz="2400" b="1" dirty="0"/>
                      <a:t>70 302,2     </a:t>
                    </a:r>
                    <a:r>
                      <a:rPr lang="ru-RU" dirty="0"/>
                      <a:t>или </a:t>
                    </a:r>
                    <a:r>
                      <a:rPr lang="ru-RU" sz="1600" b="1" dirty="0"/>
                      <a:t>2,9</a:t>
                    </a:r>
                    <a:r>
                      <a:rPr lang="ru-RU" dirty="0"/>
                      <a:t>%</a:t>
                    </a:r>
                  </a:p>
                </c:rich>
              </c:tx>
              <c:showLegendKey val="1"/>
              <c:showVal val="1"/>
              <c:showCatName val="1"/>
              <c:showPercent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640-4CE3-BE52-6FF045C3128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'диагра по МП'!$A$9:$A$10</c:f>
              <c:strCache>
                <c:ptCount val="2"/>
                <c:pt idx="0">
                  <c:v>Программные направления деятельности         </c:v>
                </c:pt>
                <c:pt idx="1">
                  <c:v>Непрограммные направления деятельности         </c:v>
                </c:pt>
              </c:strCache>
            </c:strRef>
          </c:cat>
          <c:val>
            <c:numRef>
              <c:f>'диагра по МП'!$B$9:$B$10</c:f>
              <c:numCache>
                <c:formatCode>#,##0.0</c:formatCode>
                <c:ptCount val="2"/>
                <c:pt idx="0">
                  <c:v>2355453.1</c:v>
                </c:pt>
                <c:pt idx="1">
                  <c:v>70302.2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640-4CE3-BE52-6FF045C3128B}"/>
            </c:ext>
          </c:extLst>
        </c:ser>
        <c:firstSliceAng val="225"/>
        <c:holeSize val="50"/>
      </c:doughnutChart>
    </c:plotArea>
    <c:plotVisOnly val="1"/>
    <c:dispBlanksAs val="zero"/>
  </c:chart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853950287974237"/>
          <c:y val="0.19219908614142625"/>
          <c:w val="0.57914805201217989"/>
          <c:h val="0.76447542865607665"/>
        </c:manualLayout>
      </c:layout>
      <c:doughnut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explosion val="26"/>
          <c:dPt>
            <c:idx val="0"/>
            <c:explosion val="29"/>
            <c:extLst xmlns:c16r2="http://schemas.microsoft.com/office/drawing/2015/06/chart">
              <c:ext xmlns:c16="http://schemas.microsoft.com/office/drawing/2014/chart" uri="{C3380CC4-5D6E-409C-BE32-E72D297353CC}">
                <c16:uniqueId val="{00000000-01F8-4919-A12F-B801339AA9B0}"/>
              </c:ext>
            </c:extLst>
          </c:dPt>
          <c:dPt>
            <c:idx val="1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F8-4919-A12F-B801339AA9B0}"/>
              </c:ext>
            </c:extLst>
          </c:dPt>
          <c:dLbls>
            <c:dLbl>
              <c:idx val="0"/>
              <c:layout>
                <c:manualLayout>
                  <c:x val="-0.35784354697868481"/>
                  <c:y val="-0.25994725657263129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Программные направления деятельности                                               </a:t>
                    </a:r>
                    <a:r>
                      <a:rPr lang="ru-RU" sz="2400" b="1" dirty="0">
                        <a:latin typeface="Times New Roman" pitchFamily="18" charset="0"/>
                        <a:cs typeface="Times New Roman" pitchFamily="18" charset="0"/>
                      </a:rPr>
                      <a:t>2 396 040,9</a:t>
                    </a:r>
                    <a:r>
                      <a:rPr lang="ru-RU" sz="2400" dirty="0">
                        <a:latin typeface="Times New Roman" pitchFamily="18" charset="0"/>
                        <a:cs typeface="Times New Roman" pitchFamily="18" charset="0"/>
                      </a:rPr>
                      <a:t>       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или </a:t>
                    </a:r>
                    <a:r>
                      <a:rPr lang="ru-RU" sz="1600" b="1" dirty="0">
                        <a:latin typeface="Times New Roman" pitchFamily="18" charset="0"/>
                        <a:cs typeface="Times New Roman" pitchFamily="18" charset="0"/>
                      </a:rPr>
                      <a:t>97,5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1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1F8-4919-A12F-B801339AA9B0}"/>
                </c:ext>
              </c:extLst>
            </c:dLbl>
            <c:dLbl>
              <c:idx val="1"/>
              <c:layout>
                <c:manualLayout>
                  <c:x val="-3.9340125240497677E-3"/>
                  <c:y val="0.17827809018371191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err="1">
                        <a:latin typeface="Times New Roman" pitchFamily="18" charset="0"/>
                        <a:cs typeface="Times New Roman" pitchFamily="18" charset="0"/>
                      </a:rPr>
                      <a:t>Непрограммные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 направления деятельности           </a:t>
                    </a:r>
                    <a:r>
                      <a:rPr lang="ru-RU" sz="2400" b="1" dirty="0">
                        <a:latin typeface="Times New Roman" pitchFamily="18" charset="0"/>
                        <a:cs typeface="Times New Roman" pitchFamily="18" charset="0"/>
                      </a:rPr>
                      <a:t>62 586,2</a:t>
                    </a:r>
                    <a:r>
                      <a:rPr lang="ru-RU" sz="1800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или </a:t>
                    </a:r>
                    <a:r>
                      <a:rPr lang="ru-RU" sz="1600" b="1" dirty="0">
                        <a:latin typeface="Times New Roman" pitchFamily="18" charset="0"/>
                        <a:cs typeface="Times New Roman" pitchFamily="18" charset="0"/>
                      </a:rPr>
                      <a:t>2,5</a:t>
                    </a:r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howLegendKey val="1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1F8-4919-A12F-B801339AA9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програм!$A$3:$A$4</c:f>
              <c:strCache>
                <c:ptCount val="2"/>
                <c:pt idx="0">
                  <c:v>Программные направления деятельности</c:v>
                </c:pt>
                <c:pt idx="1">
                  <c:v>Непрограммные направления деятельности          </c:v>
                </c:pt>
              </c:strCache>
            </c:strRef>
          </c:cat>
          <c:val>
            <c:numRef>
              <c:f>програм!$B$3:$B$4</c:f>
              <c:numCache>
                <c:formatCode>#,##0.0</c:formatCode>
                <c:ptCount val="2"/>
                <c:pt idx="0">
                  <c:v>2396040.9</c:v>
                </c:pt>
                <c:pt idx="1">
                  <c:v>62586.2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1F8-4919-A12F-B801339AA9B0}"/>
            </c:ext>
          </c:extLst>
        </c:ser>
        <c:firstSliceAng val="248"/>
        <c:holeSize val="50"/>
      </c:doughnutChart>
    </c:plotArea>
    <c:plotVisOnly val="1"/>
    <c:dispBlanksAs val="zero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55813127245120964"/>
          <c:y val="5.2186997498298519E-2"/>
          <c:w val="0.41749412102358996"/>
          <c:h val="0.92531686420623893"/>
        </c:manualLayout>
      </c:layout>
      <c:barChart>
        <c:barDir val="bar"/>
        <c:grouping val="clustered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atte"/>
          </c:spPr>
          <c:dPt>
            <c:idx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spPr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4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5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6"/>
            <c:spPr>
              <a:solidFill>
                <a:srgbClr val="66FFFF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7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8"/>
            <c:spPr>
              <a:solidFill>
                <a:srgbClr val="FF0066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9"/>
            <c:spPr>
              <a:solidFill>
                <a:srgbClr val="66FF66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2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3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4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2.8912998737845156E-3"/>
                  <c:y val="-4.0083923742702303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 i="1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'график по МП'!$A$2:$A$18</c:f>
              <c:strCache>
                <c:ptCount val="17"/>
                <c:pt idx="0">
                  <c:v>  «Развитие системы образования"</c:v>
                </c:pt>
                <c:pt idx="1">
                  <c:v>  «Развитие культуры"</c:v>
                </c:pt>
                <c:pt idx="2">
                  <c:v>  "Развитие транспорта, дорожного хозяйства, связи и информационных технологий"</c:v>
                </c:pt>
                <c:pt idx="3">
                  <c:v>  "Социальная поддержка населения"</c:v>
                </c:pt>
                <c:pt idx="4">
                  <c:v>  "Совершенствование социально-экономической политики"</c:v>
                </c:pt>
                <c:pt idx="5">
                  <c:v>  "Развитие жилищно-коммунального хозяйства и повышения энергетической эффективности"</c:v>
                </c:pt>
                <c:pt idx="6">
                  <c:v>  "Развитие физической культуры, спорта и молодежной политики"</c:v>
                </c:pt>
                <c:pt idx="7">
                  <c:v>"Профилактика  терроризма, а также минимизация и (или) ликвидация последствий его проявлений"</c:v>
                </c:pt>
                <c:pt idx="8">
                  <c:v> "Формирование современной городской среды"</c:v>
                </c:pt>
                <c:pt idx="9">
                  <c:v>"Реализация основных направлений муниципальной политики в строительном комплексе"</c:v>
                </c:pt>
                <c:pt idx="10">
                  <c:v>  "Управление финансами"</c:v>
                </c:pt>
                <c:pt idx="11">
                  <c:v>  "Обеспечение рационального и безопасного природопользования"</c:v>
                </c:pt>
                <c:pt idx="12">
                  <c:v>"Повышение эффективности управления муниципальной собственностью"</c:v>
                </c:pt>
                <c:pt idx="13">
                  <c:v>  "Обеспечение общественной безопасности"</c:v>
                </c:pt>
                <c:pt idx="14">
                  <c:v>  "Обеспечение деятельности по комплектованию, учету, хранению архивных документов"</c:v>
                </c:pt>
                <c:pt idx="15">
                  <c:v>  "Развитие кадровой политики  и противодействие коррупции"</c:v>
                </c:pt>
                <c:pt idx="16">
                  <c:v>  "Формирование здорового образа жизни населения"</c:v>
                </c:pt>
              </c:strCache>
            </c:strRef>
          </c:cat>
          <c:val>
            <c:numRef>
              <c:f>'график по МП'!$B$2:$B$18</c:f>
              <c:numCache>
                <c:formatCode>#,##0.0</c:formatCode>
                <c:ptCount val="17"/>
                <c:pt idx="0">
                  <c:v>1248890.2</c:v>
                </c:pt>
                <c:pt idx="1">
                  <c:v>272153.7</c:v>
                </c:pt>
                <c:pt idx="2">
                  <c:v>193061.4</c:v>
                </c:pt>
                <c:pt idx="3">
                  <c:v>175695.4</c:v>
                </c:pt>
                <c:pt idx="4">
                  <c:v>120220.4</c:v>
                </c:pt>
                <c:pt idx="5">
                  <c:v>94729.7</c:v>
                </c:pt>
                <c:pt idx="6">
                  <c:v>90069.6</c:v>
                </c:pt>
                <c:pt idx="7">
                  <c:v>63212.6</c:v>
                </c:pt>
                <c:pt idx="8">
                  <c:v>39684.5</c:v>
                </c:pt>
                <c:pt idx="9">
                  <c:v>22950</c:v>
                </c:pt>
                <c:pt idx="10">
                  <c:v>19831.8</c:v>
                </c:pt>
                <c:pt idx="11">
                  <c:v>19188.2</c:v>
                </c:pt>
                <c:pt idx="12">
                  <c:v>17713.59999999998</c:v>
                </c:pt>
                <c:pt idx="13">
                  <c:v>17516.3</c:v>
                </c:pt>
                <c:pt idx="14">
                  <c:v>763.5</c:v>
                </c:pt>
                <c:pt idx="15">
                  <c:v>260</c:v>
                </c:pt>
                <c:pt idx="16">
                  <c:v>100</c:v>
                </c:pt>
              </c:numCache>
            </c:numRef>
          </c:val>
        </c:ser>
        <c:axId val="155056768"/>
        <c:axId val="154866048"/>
      </c:barChart>
      <c:catAx>
        <c:axId val="155056768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defRPr>
            </a:pPr>
            <a:endParaRPr lang="ru-RU"/>
          </a:p>
        </c:txPr>
        <c:crossAx val="154866048"/>
        <c:crosses val="autoZero"/>
        <c:lblAlgn val="ctr"/>
        <c:lblOffset val="10"/>
        <c:tickLblSkip val="1"/>
        <c:tickMarkSkip val="100"/>
      </c:catAx>
      <c:valAx>
        <c:axId val="154866048"/>
        <c:scaling>
          <c:orientation val="minMax"/>
        </c:scaling>
        <c:delete val="1"/>
        <c:axPos val="b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tickLblPos val="none"/>
        <c:crossAx val="1550567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690B06-9883-4E3D-99AB-6052C387180C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20E19E-3731-4383-AF88-1DB903FE0EB5}">
      <dgm:prSet phldrT="[Текст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Объявление в средствах массовой информации о проведении Публичных слушаний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D01D4E-DCE0-4ED3-BCEE-2F4B8D4AF4AD}" type="parTrans" cxnId="{16B3B5C1-5D39-4CC6-BE0F-3A48777AE21C}">
      <dgm:prSet/>
      <dgm:spPr/>
      <dgm:t>
        <a:bodyPr/>
        <a:lstStyle/>
        <a:p>
          <a:endParaRPr lang="ru-RU"/>
        </a:p>
      </dgm:t>
    </dgm:pt>
    <dgm:pt modelId="{50A63241-4E73-4252-B6F8-B97BEE20B98F}" type="sibTrans" cxnId="{16B3B5C1-5D39-4CC6-BE0F-3A48777AE21C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A376413-DF9A-4759-8BA6-3D97766433F9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Внесение предложений по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проекту</a:t>
          </a:r>
          <a:r>
            <a:rPr lang="ru-RU" b="1" dirty="0" smtClean="0">
              <a:solidFill>
                <a:schemeClr val="tx1"/>
              </a:solidFill>
            </a:rPr>
            <a:t> бюджета на  Публичные слушания</a:t>
          </a:r>
          <a:endParaRPr lang="ru-RU" b="1" dirty="0">
            <a:solidFill>
              <a:schemeClr val="tx1"/>
            </a:solidFill>
          </a:endParaRPr>
        </a:p>
      </dgm:t>
    </dgm:pt>
    <dgm:pt modelId="{61DC85ED-2AB6-4715-A1CE-F2BC10759782}" type="parTrans" cxnId="{E7FD821E-807C-4ED0-8828-BA0393EAFF3B}">
      <dgm:prSet/>
      <dgm:spPr/>
      <dgm:t>
        <a:bodyPr/>
        <a:lstStyle/>
        <a:p>
          <a:endParaRPr lang="ru-RU"/>
        </a:p>
      </dgm:t>
    </dgm:pt>
    <dgm:pt modelId="{B5CA5DD5-162B-4063-8661-C9CDB739EE2C}" type="sibTrans" cxnId="{E7FD821E-807C-4ED0-8828-BA0393EAFF3B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C75B34F-ADA9-4A99-8D27-A9853E615757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Регистрация перед началом проведения и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участия</a:t>
          </a:r>
          <a:r>
            <a:rPr lang="ru-RU" b="1" dirty="0" smtClean="0">
              <a:solidFill>
                <a:schemeClr val="tx1"/>
              </a:solidFill>
            </a:rPr>
            <a:t> в Публичных слушаниях</a:t>
          </a:r>
          <a:endParaRPr lang="ru-RU" b="1" dirty="0">
            <a:solidFill>
              <a:schemeClr val="tx1"/>
            </a:solidFill>
          </a:endParaRPr>
        </a:p>
      </dgm:t>
    </dgm:pt>
    <dgm:pt modelId="{D9F148A7-AB03-483D-8D7F-289F30451329}" type="parTrans" cxnId="{DC70D8C3-D8EF-4E04-9F87-EA79A1B56442}">
      <dgm:prSet/>
      <dgm:spPr/>
      <dgm:t>
        <a:bodyPr/>
        <a:lstStyle/>
        <a:p>
          <a:endParaRPr lang="ru-RU"/>
        </a:p>
      </dgm:t>
    </dgm:pt>
    <dgm:pt modelId="{578748FC-5934-4DCD-965A-ED0339581405}" type="sibTrans" cxnId="{DC70D8C3-D8EF-4E04-9F87-EA79A1B56442}">
      <dgm:prSet/>
      <dgm:spPr/>
      <dgm:t>
        <a:bodyPr/>
        <a:lstStyle/>
        <a:p>
          <a:endParaRPr lang="ru-RU"/>
        </a:p>
      </dgm:t>
    </dgm:pt>
    <dgm:pt modelId="{DD33F07B-BF5E-4B6B-B664-817DC230CA22}" type="pres">
      <dgm:prSet presAssocID="{45690B06-9883-4E3D-99AB-6052C38718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0A28DC-67B3-49AC-A430-CF0DB0338D90}" type="pres">
      <dgm:prSet presAssocID="{1420E19E-3731-4383-AF88-1DB903FE0EB5}" presName="node" presStyleLbl="node1" presStyleIdx="0" presStyleCnt="3" custScaleY="70798" custLinFactNeighborX="248" custLinFactNeighborY="-19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AAD7E9-FF31-405B-BC31-DA13B8398BAC}" type="pres">
      <dgm:prSet presAssocID="{50A63241-4E73-4252-B6F8-B97BEE20B98F}" presName="sibTrans" presStyleLbl="sibTrans2D1" presStyleIdx="0" presStyleCnt="2" custLinFactNeighborX="-4636" custLinFactNeighborY="-15733"/>
      <dgm:spPr/>
      <dgm:t>
        <a:bodyPr/>
        <a:lstStyle/>
        <a:p>
          <a:endParaRPr lang="ru-RU"/>
        </a:p>
      </dgm:t>
    </dgm:pt>
    <dgm:pt modelId="{CD775BCD-C898-4D29-863A-09CB708BC5DE}" type="pres">
      <dgm:prSet presAssocID="{50A63241-4E73-4252-B6F8-B97BEE20B98F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29054A96-460B-49D9-B847-F656838E6B04}" type="pres">
      <dgm:prSet presAssocID="{EA376413-DF9A-4759-8BA6-3D97766433F9}" presName="node" presStyleLbl="node1" presStyleIdx="1" presStyleCnt="3" custScaleX="114935" custScaleY="76026" custLinFactNeighborX="-382" custLinFactNeighborY="-204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0AF1F7-5902-4BD6-9924-DECCD3F5A77E}" type="pres">
      <dgm:prSet presAssocID="{B5CA5DD5-162B-4063-8661-C9CDB739EE2C}" presName="sibTrans" presStyleLbl="sibTrans2D1" presStyleIdx="1" presStyleCnt="2" custAng="312382" custLinFactNeighborX="28229" custLinFactNeighborY="31737"/>
      <dgm:spPr/>
      <dgm:t>
        <a:bodyPr/>
        <a:lstStyle/>
        <a:p>
          <a:endParaRPr lang="ru-RU"/>
        </a:p>
      </dgm:t>
    </dgm:pt>
    <dgm:pt modelId="{61484A7F-2D79-45C9-AE3C-337C2DF6869B}" type="pres">
      <dgm:prSet presAssocID="{B5CA5DD5-162B-4063-8661-C9CDB739EE2C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0004BF5B-5E28-42EA-AF2D-5FC10F9006C7}" type="pres">
      <dgm:prSet presAssocID="{EC75B34F-ADA9-4A99-8D27-A9853E615757}" presName="node" presStyleLbl="node1" presStyleIdx="2" presStyleCnt="3" custScaleY="62264" custLinFactNeighborX="-382" custLinFactNeighborY="-19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89F8B6-300F-4A0B-9EA6-356DA6EFA77E}" type="presOf" srcId="{50A63241-4E73-4252-B6F8-B97BEE20B98F}" destId="{CD775BCD-C898-4D29-863A-09CB708BC5DE}" srcOrd="1" destOrd="0" presId="urn:microsoft.com/office/officeart/2005/8/layout/process5"/>
    <dgm:cxn modelId="{34EA7366-4842-4271-A2DF-352A8B7A1EDC}" type="presOf" srcId="{EC75B34F-ADA9-4A99-8D27-A9853E615757}" destId="{0004BF5B-5E28-42EA-AF2D-5FC10F9006C7}" srcOrd="0" destOrd="0" presId="urn:microsoft.com/office/officeart/2005/8/layout/process5"/>
    <dgm:cxn modelId="{15A4E36C-728E-4D31-A314-DBBCFF6133A9}" type="presOf" srcId="{B5CA5DD5-162B-4063-8661-C9CDB739EE2C}" destId="{61484A7F-2D79-45C9-AE3C-337C2DF6869B}" srcOrd="1" destOrd="0" presId="urn:microsoft.com/office/officeart/2005/8/layout/process5"/>
    <dgm:cxn modelId="{3573E397-994B-404C-9E4D-B4E36A320665}" type="presOf" srcId="{B5CA5DD5-162B-4063-8661-C9CDB739EE2C}" destId="{630AF1F7-5902-4BD6-9924-DECCD3F5A77E}" srcOrd="0" destOrd="0" presId="urn:microsoft.com/office/officeart/2005/8/layout/process5"/>
    <dgm:cxn modelId="{E7FD821E-807C-4ED0-8828-BA0393EAFF3B}" srcId="{45690B06-9883-4E3D-99AB-6052C387180C}" destId="{EA376413-DF9A-4759-8BA6-3D97766433F9}" srcOrd="1" destOrd="0" parTransId="{61DC85ED-2AB6-4715-A1CE-F2BC10759782}" sibTransId="{B5CA5DD5-162B-4063-8661-C9CDB739EE2C}"/>
    <dgm:cxn modelId="{3E176B6D-DB19-4848-BDD2-6FDFB9099B33}" type="presOf" srcId="{45690B06-9883-4E3D-99AB-6052C387180C}" destId="{DD33F07B-BF5E-4B6B-B664-817DC230CA22}" srcOrd="0" destOrd="0" presId="urn:microsoft.com/office/officeart/2005/8/layout/process5"/>
    <dgm:cxn modelId="{03FC65C1-802F-49E4-87D8-EFC693D30FC1}" type="presOf" srcId="{1420E19E-3731-4383-AF88-1DB903FE0EB5}" destId="{BD0A28DC-67B3-49AC-A430-CF0DB0338D90}" srcOrd="0" destOrd="0" presId="urn:microsoft.com/office/officeart/2005/8/layout/process5"/>
    <dgm:cxn modelId="{8C15B005-BA89-424D-AC43-744A00D77AE2}" type="presOf" srcId="{EA376413-DF9A-4759-8BA6-3D97766433F9}" destId="{29054A96-460B-49D9-B847-F656838E6B04}" srcOrd="0" destOrd="0" presId="urn:microsoft.com/office/officeart/2005/8/layout/process5"/>
    <dgm:cxn modelId="{DC70D8C3-D8EF-4E04-9F87-EA79A1B56442}" srcId="{45690B06-9883-4E3D-99AB-6052C387180C}" destId="{EC75B34F-ADA9-4A99-8D27-A9853E615757}" srcOrd="2" destOrd="0" parTransId="{D9F148A7-AB03-483D-8D7F-289F30451329}" sibTransId="{578748FC-5934-4DCD-965A-ED0339581405}"/>
    <dgm:cxn modelId="{3AC54007-832B-4A9E-8395-A9DDDA8EEA2E}" type="presOf" srcId="{50A63241-4E73-4252-B6F8-B97BEE20B98F}" destId="{5CAAD7E9-FF31-405B-BC31-DA13B8398BAC}" srcOrd="0" destOrd="0" presId="urn:microsoft.com/office/officeart/2005/8/layout/process5"/>
    <dgm:cxn modelId="{16B3B5C1-5D39-4CC6-BE0F-3A48777AE21C}" srcId="{45690B06-9883-4E3D-99AB-6052C387180C}" destId="{1420E19E-3731-4383-AF88-1DB903FE0EB5}" srcOrd="0" destOrd="0" parTransId="{4CD01D4E-DCE0-4ED3-BCEE-2F4B8D4AF4AD}" sibTransId="{50A63241-4E73-4252-B6F8-B97BEE20B98F}"/>
    <dgm:cxn modelId="{3C69D920-8552-4ED4-86E3-09701CDA9549}" type="presParOf" srcId="{DD33F07B-BF5E-4B6B-B664-817DC230CA22}" destId="{BD0A28DC-67B3-49AC-A430-CF0DB0338D90}" srcOrd="0" destOrd="0" presId="urn:microsoft.com/office/officeart/2005/8/layout/process5"/>
    <dgm:cxn modelId="{ED32A277-03B3-49B7-9E62-1B3F892D8D04}" type="presParOf" srcId="{DD33F07B-BF5E-4B6B-B664-817DC230CA22}" destId="{5CAAD7E9-FF31-405B-BC31-DA13B8398BAC}" srcOrd="1" destOrd="0" presId="urn:microsoft.com/office/officeart/2005/8/layout/process5"/>
    <dgm:cxn modelId="{DB35A519-9279-448E-9FFF-1238F529CB58}" type="presParOf" srcId="{5CAAD7E9-FF31-405B-BC31-DA13B8398BAC}" destId="{CD775BCD-C898-4D29-863A-09CB708BC5DE}" srcOrd="0" destOrd="0" presId="urn:microsoft.com/office/officeart/2005/8/layout/process5"/>
    <dgm:cxn modelId="{0FD6A926-C949-47DE-9893-2F319CE19EE2}" type="presParOf" srcId="{DD33F07B-BF5E-4B6B-B664-817DC230CA22}" destId="{29054A96-460B-49D9-B847-F656838E6B04}" srcOrd="2" destOrd="0" presId="urn:microsoft.com/office/officeart/2005/8/layout/process5"/>
    <dgm:cxn modelId="{EC96ADAB-10A3-406B-A948-4AAC16271B42}" type="presParOf" srcId="{DD33F07B-BF5E-4B6B-B664-817DC230CA22}" destId="{630AF1F7-5902-4BD6-9924-DECCD3F5A77E}" srcOrd="3" destOrd="0" presId="urn:microsoft.com/office/officeart/2005/8/layout/process5"/>
    <dgm:cxn modelId="{7F7F60DB-8161-4B72-9B3B-2D57F412E7BA}" type="presParOf" srcId="{630AF1F7-5902-4BD6-9924-DECCD3F5A77E}" destId="{61484A7F-2D79-45C9-AE3C-337C2DF6869B}" srcOrd="0" destOrd="0" presId="urn:microsoft.com/office/officeart/2005/8/layout/process5"/>
    <dgm:cxn modelId="{E94DC669-E53A-48C1-92A5-D69354B7484C}" type="presParOf" srcId="{DD33F07B-BF5E-4B6B-B664-817DC230CA22}" destId="{0004BF5B-5E28-42EA-AF2D-5FC10F9006C7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56F4C-7093-4FFD-84A2-E971CB55474E}" type="doc">
      <dgm:prSet loTypeId="urn:microsoft.com/office/officeart/2005/8/layout/hierarchy3" loCatId="hierarchy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DF6B148-DA74-4682-ABCB-B36D6EC6F1A4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9B7C92-DC94-43FD-96B2-088BCCA75874}" type="par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228AF1E-9C5F-45F7-B0EC-FACD71A81B9F}" type="sibTrans" cxnId="{9817EBE4-2597-407B-8E75-322CC3A75D8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DB523AB-7FFB-424A-BCCD-DF064BFF0198}">
      <dgm:prSet phldrT="[Текст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z="3100" dirty="0" smtClean="0">
              <a:latin typeface="Times New Roman" pitchFamily="18" charset="0"/>
              <a:cs typeface="Times New Roman" pitchFamily="18" charset="0"/>
            </a:rPr>
            <a:t>100%</a:t>
          </a:r>
        </a:p>
      </dgm:t>
    </dgm:pt>
    <dgm:pt modelId="{8D2F1475-3F42-4118-ABA4-0F4C10E648AB}" type="parTrans" cxnId="{12973A8C-A927-4A9A-8A78-AAD876B0DF2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36BBB8D-4AC4-411D-92AE-672F70E6778D}" type="sibTrans" cxnId="{12973A8C-A927-4A9A-8A78-AAD876B0DF2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7DE5DEF-B728-456B-BC10-D5BAF50D7515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88A4CD-11AE-44FF-9D69-5BB1A2AFD7D8}" type="par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F67383-B49F-4C59-B64F-1FF2FF7FD0D2}" type="sibTrans" cxnId="{C4FFE938-974B-40B9-A0CA-8C79044D1CB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15BCDA3-1D9A-4EF5-A8E6-E6ADAAFFC166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4E9E5D6-1F69-4E51-97CB-02411102011F}" type="par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0B117B-A162-4A89-B9C1-8B7C1A208276}" type="sibTrans" cxnId="{386F6794-DE4C-4D78-91F0-97A7E7ECE87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4B9B1CB4-037E-439A-96CE-CD7DF0BCBFD0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78E4F0-2815-4D25-B052-38AE62DA8602}" type="par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F2754A3-8B49-4BAD-B88D-3ECA5B6F472D}" type="sibTrans" cxnId="{B2B9E2BE-C025-49EE-A505-50D968FB1D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02BB30-C693-4997-96C0-06BD213F086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688BE96-D871-46AA-B77E-4ABD4F51FB4A}" type="par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10F4B41-5D06-4887-9F73-33F8C79C8157}" type="sibTrans" cxnId="{BF09A0B2-1524-4F1D-B409-B98158FA02B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042D77A-D182-4BF8-BBC1-AE90DB40DDC7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b="1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8586C5-2048-472D-92E1-997216830E87}" type="par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228BE86-C1F7-481C-BDA2-67545F510BBB}" type="sibTrans" cxnId="{B305ECE0-B0F6-440A-896B-0BCD697457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1E35280-EFC3-43A6-B155-D8AD4B5FD23F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DA6EC17-5FC5-4757-9340-CFD69F846F3C}" type="par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848A52-C25F-4C78-B6B4-6BDA27F6403B}" type="sibTrans" cxnId="{65E6C17C-AF69-498B-8289-D9D12586864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0483522-AC54-474D-AB1D-1F8D3E669D42}" type="pres">
      <dgm:prSet presAssocID="{3A056F4C-7093-4FFD-84A2-E971CB5547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5A4A876-2AB8-487D-91D4-2E8D73637987}" type="pres">
      <dgm:prSet presAssocID="{ADF6B148-DA74-4682-ABCB-B36D6EC6F1A4}" presName="root" presStyleCnt="0"/>
      <dgm:spPr/>
      <dgm:t>
        <a:bodyPr/>
        <a:lstStyle/>
        <a:p>
          <a:endParaRPr lang="ru-RU"/>
        </a:p>
      </dgm:t>
    </dgm:pt>
    <dgm:pt modelId="{7FB7FD65-DC0D-4491-AF85-781B09833B97}" type="pres">
      <dgm:prSet presAssocID="{ADF6B148-DA74-4682-ABCB-B36D6EC6F1A4}" presName="rootComposite" presStyleCnt="0"/>
      <dgm:spPr/>
      <dgm:t>
        <a:bodyPr/>
        <a:lstStyle/>
        <a:p>
          <a:endParaRPr lang="ru-RU"/>
        </a:p>
      </dgm:t>
    </dgm:pt>
    <dgm:pt modelId="{8A54FE03-406C-43DE-933F-F6C47AEFC32D}" type="pres">
      <dgm:prSet presAssocID="{ADF6B148-DA74-4682-ABCB-B36D6EC6F1A4}" presName="rootText" presStyleLbl="node1" presStyleIdx="0" presStyleCnt="4" custScaleY="172320" custLinFactY="-27786" custLinFactNeighborX="3194" custLinFactNeighborY="-100000"/>
      <dgm:spPr/>
      <dgm:t>
        <a:bodyPr/>
        <a:lstStyle/>
        <a:p>
          <a:endParaRPr lang="ru-RU"/>
        </a:p>
      </dgm:t>
    </dgm:pt>
    <dgm:pt modelId="{974FF4DE-A3D6-43DF-BFB5-AE1FC3A41689}" type="pres">
      <dgm:prSet presAssocID="{ADF6B148-DA74-4682-ABCB-B36D6EC6F1A4}" presName="rootConnector" presStyleLbl="node1" presStyleIdx="0" presStyleCnt="4"/>
      <dgm:spPr/>
      <dgm:t>
        <a:bodyPr/>
        <a:lstStyle/>
        <a:p>
          <a:endParaRPr lang="ru-RU"/>
        </a:p>
      </dgm:t>
    </dgm:pt>
    <dgm:pt modelId="{C12C3564-26FA-483E-8C9E-324F7531039C}" type="pres">
      <dgm:prSet presAssocID="{ADF6B148-DA74-4682-ABCB-B36D6EC6F1A4}" presName="childShape" presStyleCnt="0"/>
      <dgm:spPr/>
      <dgm:t>
        <a:bodyPr/>
        <a:lstStyle/>
        <a:p>
          <a:endParaRPr lang="ru-RU"/>
        </a:p>
      </dgm:t>
    </dgm:pt>
    <dgm:pt modelId="{C0B76E15-9A9C-4BB0-AD7E-1C7067266084}" type="pres">
      <dgm:prSet presAssocID="{8D2F1475-3F42-4118-ABA4-0F4C10E648AB}" presName="Name13" presStyleLbl="parChTrans1D2" presStyleIdx="0" presStyleCnt="4"/>
      <dgm:spPr/>
      <dgm:t>
        <a:bodyPr/>
        <a:lstStyle/>
        <a:p>
          <a:endParaRPr lang="ru-RU"/>
        </a:p>
      </dgm:t>
    </dgm:pt>
    <dgm:pt modelId="{6FC210B4-7D64-4550-A228-6461BA8ADDD6}" type="pres">
      <dgm:prSet presAssocID="{1DB523AB-7FFB-424A-BCCD-DF064BFF0198}" presName="childText" presStyleLbl="bgAcc1" presStyleIdx="0" presStyleCnt="4" custScaleX="99383" custScaleY="216403" custLinFactY="47510" custLinFactNeighborX="572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03BD2-C574-465D-B77D-CE6605CABB0B}" type="pres">
      <dgm:prSet presAssocID="{F7DE5DEF-B728-456B-BC10-D5BAF50D7515}" presName="root" presStyleCnt="0"/>
      <dgm:spPr/>
      <dgm:t>
        <a:bodyPr/>
        <a:lstStyle/>
        <a:p>
          <a:endParaRPr lang="ru-RU"/>
        </a:p>
      </dgm:t>
    </dgm:pt>
    <dgm:pt modelId="{F0B1DB60-A6E7-4011-97D0-2A78B383B1D8}" type="pres">
      <dgm:prSet presAssocID="{F7DE5DEF-B728-456B-BC10-D5BAF50D7515}" presName="rootComposite" presStyleCnt="0"/>
      <dgm:spPr/>
      <dgm:t>
        <a:bodyPr/>
        <a:lstStyle/>
        <a:p>
          <a:endParaRPr lang="ru-RU"/>
        </a:p>
      </dgm:t>
    </dgm:pt>
    <dgm:pt modelId="{4DC52CDA-66DC-4C5A-9687-C87C8999915F}" type="pres">
      <dgm:prSet presAssocID="{F7DE5DEF-B728-456B-BC10-D5BAF50D7515}" presName="rootText" presStyleLbl="node1" presStyleIdx="1" presStyleCnt="4" custScaleX="107887" custScaleY="162649" custLinFactY="-23956" custLinFactNeighborX="-1342" custLinFactNeighborY="-100000"/>
      <dgm:spPr/>
      <dgm:t>
        <a:bodyPr/>
        <a:lstStyle/>
        <a:p>
          <a:endParaRPr lang="ru-RU"/>
        </a:p>
      </dgm:t>
    </dgm:pt>
    <dgm:pt modelId="{1B986E60-8EDC-4781-A646-690912425524}" type="pres">
      <dgm:prSet presAssocID="{F7DE5DEF-B728-456B-BC10-D5BAF50D7515}" presName="rootConnector" presStyleLbl="node1" presStyleIdx="1" presStyleCnt="4"/>
      <dgm:spPr/>
      <dgm:t>
        <a:bodyPr/>
        <a:lstStyle/>
        <a:p>
          <a:endParaRPr lang="ru-RU"/>
        </a:p>
      </dgm:t>
    </dgm:pt>
    <dgm:pt modelId="{7B745342-C558-44C7-B109-3F51F28E96BB}" type="pres">
      <dgm:prSet presAssocID="{F7DE5DEF-B728-456B-BC10-D5BAF50D7515}" presName="childShape" presStyleCnt="0"/>
      <dgm:spPr/>
      <dgm:t>
        <a:bodyPr/>
        <a:lstStyle/>
        <a:p>
          <a:endParaRPr lang="ru-RU"/>
        </a:p>
      </dgm:t>
    </dgm:pt>
    <dgm:pt modelId="{113FA774-B64C-4031-A7BF-F5CF41B5CED0}" type="pres">
      <dgm:prSet presAssocID="{74E9E5D6-1F69-4E51-97CB-02411102011F}" presName="Name13" presStyleLbl="parChTrans1D2" presStyleIdx="1" presStyleCnt="4"/>
      <dgm:spPr/>
      <dgm:t>
        <a:bodyPr/>
        <a:lstStyle/>
        <a:p>
          <a:endParaRPr lang="ru-RU"/>
        </a:p>
      </dgm:t>
    </dgm:pt>
    <dgm:pt modelId="{07BF5076-91ED-4B38-9185-EBAFF7A5B224}" type="pres">
      <dgm:prSet presAssocID="{315BCDA3-1D9A-4EF5-A8E6-E6ADAAFFC166}" presName="childText" presStyleLbl="bgAcc1" presStyleIdx="1" presStyleCnt="4" custScaleX="98502" custScaleY="235858" custLinFactNeighborX="-1930" custLinFactNeighborY="-62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4F87F-DAFF-41AA-B842-DDF2B0F97245}" type="pres">
      <dgm:prSet presAssocID="{4B9B1CB4-037E-439A-96CE-CD7DF0BCBFD0}" presName="root" presStyleCnt="0"/>
      <dgm:spPr/>
      <dgm:t>
        <a:bodyPr/>
        <a:lstStyle/>
        <a:p>
          <a:endParaRPr lang="ru-RU"/>
        </a:p>
      </dgm:t>
    </dgm:pt>
    <dgm:pt modelId="{A5EC0CD2-0149-4D1F-BD7D-4F895D6C9158}" type="pres">
      <dgm:prSet presAssocID="{4B9B1CB4-037E-439A-96CE-CD7DF0BCBFD0}" presName="rootComposite" presStyleCnt="0"/>
      <dgm:spPr/>
      <dgm:t>
        <a:bodyPr/>
        <a:lstStyle/>
        <a:p>
          <a:endParaRPr lang="ru-RU"/>
        </a:p>
      </dgm:t>
    </dgm:pt>
    <dgm:pt modelId="{4BBE0D55-03B4-46CA-962C-56C412A8CB06}" type="pres">
      <dgm:prSet presAssocID="{4B9B1CB4-037E-439A-96CE-CD7DF0BCBFD0}" presName="rootText" presStyleLbl="node1" presStyleIdx="2" presStyleCnt="4" custScaleY="157584" custLinFactY="-14293" custLinFactNeighborX="2350" custLinFactNeighborY="-100000"/>
      <dgm:spPr/>
      <dgm:t>
        <a:bodyPr/>
        <a:lstStyle/>
        <a:p>
          <a:endParaRPr lang="ru-RU"/>
        </a:p>
      </dgm:t>
    </dgm:pt>
    <dgm:pt modelId="{E625C441-1E34-43AD-8E9D-A7D82689D092}" type="pres">
      <dgm:prSet presAssocID="{4B9B1CB4-037E-439A-96CE-CD7DF0BCBFD0}" presName="rootConnector" presStyleLbl="node1" presStyleIdx="2" presStyleCnt="4"/>
      <dgm:spPr/>
      <dgm:t>
        <a:bodyPr/>
        <a:lstStyle/>
        <a:p>
          <a:endParaRPr lang="ru-RU"/>
        </a:p>
      </dgm:t>
    </dgm:pt>
    <dgm:pt modelId="{A6B4079D-CA64-4CCD-9F4D-61EAB0738BD7}" type="pres">
      <dgm:prSet presAssocID="{4B9B1CB4-037E-439A-96CE-CD7DF0BCBFD0}" presName="childShape" presStyleCnt="0"/>
      <dgm:spPr/>
      <dgm:t>
        <a:bodyPr/>
        <a:lstStyle/>
        <a:p>
          <a:endParaRPr lang="ru-RU"/>
        </a:p>
      </dgm:t>
    </dgm:pt>
    <dgm:pt modelId="{1C64AB5A-D3AE-4C8F-85CE-7A4DFEBB43A9}" type="pres">
      <dgm:prSet presAssocID="{4688BE96-D871-46AA-B77E-4ABD4F51FB4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12839FB0-770D-4CC6-BECE-55D15124FF40}" type="pres">
      <dgm:prSet presAssocID="{7B02BB30-C693-4997-96C0-06BD213F086F}" presName="childText" presStyleLbl="bgAcc1" presStyleIdx="2" presStyleCnt="4" custScaleX="105647" custScaleY="212135" custLinFactY="75276" custLinFactNeighborX="818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C76FD-D99F-4813-9E66-B9DFA72675D3}" type="pres">
      <dgm:prSet presAssocID="{8042D77A-D182-4BF8-BBC1-AE90DB40DDC7}" presName="root" presStyleCnt="0"/>
      <dgm:spPr/>
      <dgm:t>
        <a:bodyPr/>
        <a:lstStyle/>
        <a:p>
          <a:endParaRPr lang="ru-RU"/>
        </a:p>
      </dgm:t>
    </dgm:pt>
    <dgm:pt modelId="{58A10695-77DD-4A59-B1C0-7D51C49F1DBF}" type="pres">
      <dgm:prSet presAssocID="{8042D77A-D182-4BF8-BBC1-AE90DB40DDC7}" presName="rootComposite" presStyleCnt="0"/>
      <dgm:spPr/>
      <dgm:t>
        <a:bodyPr/>
        <a:lstStyle/>
        <a:p>
          <a:endParaRPr lang="ru-RU"/>
        </a:p>
      </dgm:t>
    </dgm:pt>
    <dgm:pt modelId="{5F772CB0-6E7E-42DD-9F33-40D88509AB46}" type="pres">
      <dgm:prSet presAssocID="{8042D77A-D182-4BF8-BBC1-AE90DB40DDC7}" presName="rootText" presStyleLbl="node1" presStyleIdx="3" presStyleCnt="4" custScaleY="159397" custLinFactY="-11425" custLinFactNeighborX="-4360" custLinFactNeighborY="-100000"/>
      <dgm:spPr/>
      <dgm:t>
        <a:bodyPr/>
        <a:lstStyle/>
        <a:p>
          <a:endParaRPr lang="ru-RU"/>
        </a:p>
      </dgm:t>
    </dgm:pt>
    <dgm:pt modelId="{6E3383D2-9875-45D4-AA81-090FEEEA67D1}" type="pres">
      <dgm:prSet presAssocID="{8042D77A-D182-4BF8-BBC1-AE90DB40DDC7}" presName="rootConnector" presStyleLbl="node1" presStyleIdx="3" presStyleCnt="4"/>
      <dgm:spPr/>
      <dgm:t>
        <a:bodyPr/>
        <a:lstStyle/>
        <a:p>
          <a:endParaRPr lang="ru-RU"/>
        </a:p>
      </dgm:t>
    </dgm:pt>
    <dgm:pt modelId="{6191E07C-BA10-461C-BDD8-D8C52ED2D374}" type="pres">
      <dgm:prSet presAssocID="{8042D77A-D182-4BF8-BBC1-AE90DB40DDC7}" presName="childShape" presStyleCnt="0"/>
      <dgm:spPr/>
      <dgm:t>
        <a:bodyPr/>
        <a:lstStyle/>
        <a:p>
          <a:endParaRPr lang="ru-RU"/>
        </a:p>
      </dgm:t>
    </dgm:pt>
    <dgm:pt modelId="{A1594818-D40B-4A36-82EE-70C49E12070D}" type="pres">
      <dgm:prSet presAssocID="{BDA6EC17-5FC5-4757-9340-CFD69F846F3C}" presName="Name13" presStyleLbl="parChTrans1D2" presStyleIdx="3" presStyleCnt="4"/>
      <dgm:spPr/>
      <dgm:t>
        <a:bodyPr/>
        <a:lstStyle/>
        <a:p>
          <a:endParaRPr lang="ru-RU"/>
        </a:p>
      </dgm:t>
    </dgm:pt>
    <dgm:pt modelId="{7A255654-0DA6-4E96-B74D-C831FDE115F9}" type="pres">
      <dgm:prSet presAssocID="{21E35280-EFC3-43A6-B155-D8AD4B5FD23F}" presName="childText" presStyleLbl="bgAcc1" presStyleIdx="3" presStyleCnt="4" custScaleY="203864" custLinFactY="71430" custLinFactNeighborX="-54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FFE938-974B-40B9-A0CA-8C79044D1CB9}" srcId="{3A056F4C-7093-4FFD-84A2-E971CB55474E}" destId="{F7DE5DEF-B728-456B-BC10-D5BAF50D7515}" srcOrd="1" destOrd="0" parTransId="{3988A4CD-11AE-44FF-9D69-5BB1A2AFD7D8}" sibTransId="{86F67383-B49F-4C59-B64F-1FF2FF7FD0D2}"/>
    <dgm:cxn modelId="{E7D7798B-F507-4A24-8C9A-49DD293B2899}" type="presOf" srcId="{ADF6B148-DA74-4682-ABCB-B36D6EC6F1A4}" destId="{974FF4DE-A3D6-43DF-BFB5-AE1FC3A41689}" srcOrd="1" destOrd="0" presId="urn:microsoft.com/office/officeart/2005/8/layout/hierarchy3"/>
    <dgm:cxn modelId="{63F6D19F-5658-4BB4-BF57-0B10049CE64A}" type="presOf" srcId="{74E9E5D6-1F69-4E51-97CB-02411102011F}" destId="{113FA774-B64C-4031-A7BF-F5CF41B5CED0}" srcOrd="0" destOrd="0" presId="urn:microsoft.com/office/officeart/2005/8/layout/hierarchy3"/>
    <dgm:cxn modelId="{2FA45E1D-7AE0-4335-809F-CFD3777EAFC3}" type="presOf" srcId="{8D2F1475-3F42-4118-ABA4-0F4C10E648AB}" destId="{C0B76E15-9A9C-4BB0-AD7E-1C7067266084}" srcOrd="0" destOrd="0" presId="urn:microsoft.com/office/officeart/2005/8/layout/hierarchy3"/>
    <dgm:cxn modelId="{386F6794-DE4C-4D78-91F0-97A7E7ECE873}" srcId="{F7DE5DEF-B728-456B-BC10-D5BAF50D7515}" destId="{315BCDA3-1D9A-4EF5-A8E6-E6ADAAFFC166}" srcOrd="0" destOrd="0" parTransId="{74E9E5D6-1F69-4E51-97CB-02411102011F}" sibTransId="{300B117B-A162-4A89-B9C1-8B7C1A208276}"/>
    <dgm:cxn modelId="{0CD1F030-0EE1-492B-B9D1-725E1676CF5D}" type="presOf" srcId="{8042D77A-D182-4BF8-BBC1-AE90DB40DDC7}" destId="{6E3383D2-9875-45D4-AA81-090FEEEA67D1}" srcOrd="1" destOrd="0" presId="urn:microsoft.com/office/officeart/2005/8/layout/hierarchy3"/>
    <dgm:cxn modelId="{3526A883-F7FC-4763-884D-90D2434A1B26}" type="presOf" srcId="{1DB523AB-7FFB-424A-BCCD-DF064BFF0198}" destId="{6FC210B4-7D64-4550-A228-6461BA8ADDD6}" srcOrd="0" destOrd="0" presId="urn:microsoft.com/office/officeart/2005/8/layout/hierarchy3"/>
    <dgm:cxn modelId="{D3A9AE55-6D77-48FC-A66F-FF28289797A1}" type="presOf" srcId="{4B9B1CB4-037E-439A-96CE-CD7DF0BCBFD0}" destId="{E625C441-1E34-43AD-8E9D-A7D82689D092}" srcOrd="1" destOrd="0" presId="urn:microsoft.com/office/officeart/2005/8/layout/hierarchy3"/>
    <dgm:cxn modelId="{A539545E-E983-4CAE-809F-A92DD4647B64}" type="presOf" srcId="{ADF6B148-DA74-4682-ABCB-B36D6EC6F1A4}" destId="{8A54FE03-406C-43DE-933F-F6C47AEFC32D}" srcOrd="0" destOrd="0" presId="urn:microsoft.com/office/officeart/2005/8/layout/hierarchy3"/>
    <dgm:cxn modelId="{B9F9649C-CEF9-4EBE-BFD2-99143F67606C}" type="presOf" srcId="{4B9B1CB4-037E-439A-96CE-CD7DF0BCBFD0}" destId="{4BBE0D55-03B4-46CA-962C-56C412A8CB06}" srcOrd="0" destOrd="0" presId="urn:microsoft.com/office/officeart/2005/8/layout/hierarchy3"/>
    <dgm:cxn modelId="{12973A8C-A927-4A9A-8A78-AAD876B0DF27}" srcId="{ADF6B148-DA74-4682-ABCB-B36D6EC6F1A4}" destId="{1DB523AB-7FFB-424A-BCCD-DF064BFF0198}" srcOrd="0" destOrd="0" parTransId="{8D2F1475-3F42-4118-ABA4-0F4C10E648AB}" sibTransId="{E36BBB8D-4AC4-411D-92AE-672F70E6778D}"/>
    <dgm:cxn modelId="{C4B9246A-3348-43D2-9164-205C3956B94C}" type="presOf" srcId="{315BCDA3-1D9A-4EF5-A8E6-E6ADAAFFC166}" destId="{07BF5076-91ED-4B38-9185-EBAFF7A5B224}" srcOrd="0" destOrd="0" presId="urn:microsoft.com/office/officeart/2005/8/layout/hierarchy3"/>
    <dgm:cxn modelId="{BF09A0B2-1524-4F1D-B409-B98158FA02B8}" srcId="{4B9B1CB4-037E-439A-96CE-CD7DF0BCBFD0}" destId="{7B02BB30-C693-4997-96C0-06BD213F086F}" srcOrd="0" destOrd="0" parTransId="{4688BE96-D871-46AA-B77E-4ABD4F51FB4A}" sibTransId="{A10F4B41-5D06-4887-9F73-33F8C79C8157}"/>
    <dgm:cxn modelId="{B2FDCEE8-677C-4600-BD23-E3298A1FF7E0}" type="presOf" srcId="{8042D77A-D182-4BF8-BBC1-AE90DB40DDC7}" destId="{5F772CB0-6E7E-42DD-9F33-40D88509AB46}" srcOrd="0" destOrd="0" presId="urn:microsoft.com/office/officeart/2005/8/layout/hierarchy3"/>
    <dgm:cxn modelId="{9817EBE4-2597-407B-8E75-322CC3A75D82}" srcId="{3A056F4C-7093-4FFD-84A2-E971CB55474E}" destId="{ADF6B148-DA74-4682-ABCB-B36D6EC6F1A4}" srcOrd="0" destOrd="0" parTransId="{279B7C92-DC94-43FD-96B2-088BCCA75874}" sibTransId="{4228AF1E-9C5F-45F7-B0EC-FACD71A81B9F}"/>
    <dgm:cxn modelId="{0432EC11-B73A-41D7-ACC6-8CF93860B09E}" type="presOf" srcId="{F7DE5DEF-B728-456B-BC10-D5BAF50D7515}" destId="{1B986E60-8EDC-4781-A646-690912425524}" srcOrd="1" destOrd="0" presId="urn:microsoft.com/office/officeart/2005/8/layout/hierarchy3"/>
    <dgm:cxn modelId="{B2B9E2BE-C025-49EE-A505-50D968FB1DCF}" srcId="{3A056F4C-7093-4FFD-84A2-E971CB55474E}" destId="{4B9B1CB4-037E-439A-96CE-CD7DF0BCBFD0}" srcOrd="2" destOrd="0" parTransId="{F978E4F0-2815-4D25-B052-38AE62DA8602}" sibTransId="{0F2754A3-8B49-4BAD-B88D-3ECA5B6F472D}"/>
    <dgm:cxn modelId="{06150D14-CDE9-4E3B-AD10-E04B4606EAD4}" type="presOf" srcId="{4688BE96-D871-46AA-B77E-4ABD4F51FB4A}" destId="{1C64AB5A-D3AE-4C8F-85CE-7A4DFEBB43A9}" srcOrd="0" destOrd="0" presId="urn:microsoft.com/office/officeart/2005/8/layout/hierarchy3"/>
    <dgm:cxn modelId="{C623DDEE-73D3-4CDB-97AB-A12CDF7F6D43}" type="presOf" srcId="{F7DE5DEF-B728-456B-BC10-D5BAF50D7515}" destId="{4DC52CDA-66DC-4C5A-9687-C87C8999915F}" srcOrd="0" destOrd="0" presId="urn:microsoft.com/office/officeart/2005/8/layout/hierarchy3"/>
    <dgm:cxn modelId="{D5E4496E-8786-4C4A-9DF0-349A89BEEABB}" type="presOf" srcId="{21E35280-EFC3-43A6-B155-D8AD4B5FD23F}" destId="{7A255654-0DA6-4E96-B74D-C831FDE115F9}" srcOrd="0" destOrd="0" presId="urn:microsoft.com/office/officeart/2005/8/layout/hierarchy3"/>
    <dgm:cxn modelId="{AC834495-9A1F-4CC4-94DE-E11CB8CE1786}" type="presOf" srcId="{7B02BB30-C693-4997-96C0-06BD213F086F}" destId="{12839FB0-770D-4CC6-BECE-55D15124FF40}" srcOrd="0" destOrd="0" presId="urn:microsoft.com/office/officeart/2005/8/layout/hierarchy3"/>
    <dgm:cxn modelId="{65E6C17C-AF69-498B-8289-D9D125868644}" srcId="{8042D77A-D182-4BF8-BBC1-AE90DB40DDC7}" destId="{21E35280-EFC3-43A6-B155-D8AD4B5FD23F}" srcOrd="0" destOrd="0" parTransId="{BDA6EC17-5FC5-4757-9340-CFD69F846F3C}" sibTransId="{95848A52-C25F-4C78-B6B4-6BDA27F6403B}"/>
    <dgm:cxn modelId="{C594A55F-3240-4357-BF98-4CCD05DC65FA}" type="presOf" srcId="{BDA6EC17-5FC5-4757-9340-CFD69F846F3C}" destId="{A1594818-D40B-4A36-82EE-70C49E12070D}" srcOrd="0" destOrd="0" presId="urn:microsoft.com/office/officeart/2005/8/layout/hierarchy3"/>
    <dgm:cxn modelId="{B305ECE0-B0F6-440A-896B-0BCD697457C6}" srcId="{3A056F4C-7093-4FFD-84A2-E971CB55474E}" destId="{8042D77A-D182-4BF8-BBC1-AE90DB40DDC7}" srcOrd="3" destOrd="0" parTransId="{CC8586C5-2048-472D-92E1-997216830E87}" sibTransId="{0228BE86-C1F7-481C-BDA2-67545F510BBB}"/>
    <dgm:cxn modelId="{D5E42D9A-C5DC-4910-835A-745CBA634403}" type="presOf" srcId="{3A056F4C-7093-4FFD-84A2-E971CB55474E}" destId="{90483522-AC54-474D-AB1D-1F8D3E669D42}" srcOrd="0" destOrd="0" presId="urn:microsoft.com/office/officeart/2005/8/layout/hierarchy3"/>
    <dgm:cxn modelId="{02983895-F1FB-4C5C-8E63-A1B906FABD06}" type="presParOf" srcId="{90483522-AC54-474D-AB1D-1F8D3E669D42}" destId="{A5A4A876-2AB8-487D-91D4-2E8D73637987}" srcOrd="0" destOrd="0" presId="urn:microsoft.com/office/officeart/2005/8/layout/hierarchy3"/>
    <dgm:cxn modelId="{97A37857-9CF8-46EF-8C39-B79AEB09FB3D}" type="presParOf" srcId="{A5A4A876-2AB8-487D-91D4-2E8D73637987}" destId="{7FB7FD65-DC0D-4491-AF85-781B09833B97}" srcOrd="0" destOrd="0" presId="urn:microsoft.com/office/officeart/2005/8/layout/hierarchy3"/>
    <dgm:cxn modelId="{F8F939FD-C32F-410D-B89F-64D07ABE44A4}" type="presParOf" srcId="{7FB7FD65-DC0D-4491-AF85-781B09833B97}" destId="{8A54FE03-406C-43DE-933F-F6C47AEFC32D}" srcOrd="0" destOrd="0" presId="urn:microsoft.com/office/officeart/2005/8/layout/hierarchy3"/>
    <dgm:cxn modelId="{861EC864-483F-46D3-B339-114AECDB5E15}" type="presParOf" srcId="{7FB7FD65-DC0D-4491-AF85-781B09833B97}" destId="{974FF4DE-A3D6-43DF-BFB5-AE1FC3A41689}" srcOrd="1" destOrd="0" presId="urn:microsoft.com/office/officeart/2005/8/layout/hierarchy3"/>
    <dgm:cxn modelId="{B434C1C9-4FF6-48AB-BA6A-AA6EA5FD8F72}" type="presParOf" srcId="{A5A4A876-2AB8-487D-91D4-2E8D73637987}" destId="{C12C3564-26FA-483E-8C9E-324F7531039C}" srcOrd="1" destOrd="0" presId="urn:microsoft.com/office/officeart/2005/8/layout/hierarchy3"/>
    <dgm:cxn modelId="{86E882F5-0C88-4CA1-97C2-73424688E51F}" type="presParOf" srcId="{C12C3564-26FA-483E-8C9E-324F7531039C}" destId="{C0B76E15-9A9C-4BB0-AD7E-1C7067266084}" srcOrd="0" destOrd="0" presId="urn:microsoft.com/office/officeart/2005/8/layout/hierarchy3"/>
    <dgm:cxn modelId="{E4EFC89C-2300-4D0E-8D6A-C7C4035E14C7}" type="presParOf" srcId="{C12C3564-26FA-483E-8C9E-324F7531039C}" destId="{6FC210B4-7D64-4550-A228-6461BA8ADDD6}" srcOrd="1" destOrd="0" presId="urn:microsoft.com/office/officeart/2005/8/layout/hierarchy3"/>
    <dgm:cxn modelId="{47DBE8D7-755F-4396-B8F7-3503519F8F10}" type="presParOf" srcId="{90483522-AC54-474D-AB1D-1F8D3E669D42}" destId="{A7103BD2-C574-465D-B77D-CE6605CABB0B}" srcOrd="1" destOrd="0" presId="urn:microsoft.com/office/officeart/2005/8/layout/hierarchy3"/>
    <dgm:cxn modelId="{0E465249-790A-4041-B5A8-FBB6E849D86D}" type="presParOf" srcId="{A7103BD2-C574-465D-B77D-CE6605CABB0B}" destId="{F0B1DB60-A6E7-4011-97D0-2A78B383B1D8}" srcOrd="0" destOrd="0" presId="urn:microsoft.com/office/officeart/2005/8/layout/hierarchy3"/>
    <dgm:cxn modelId="{8113FD48-ECC4-437A-BC94-2FEACD425191}" type="presParOf" srcId="{F0B1DB60-A6E7-4011-97D0-2A78B383B1D8}" destId="{4DC52CDA-66DC-4C5A-9687-C87C8999915F}" srcOrd="0" destOrd="0" presId="urn:microsoft.com/office/officeart/2005/8/layout/hierarchy3"/>
    <dgm:cxn modelId="{16293291-4787-4A34-88E1-7ED4A55A9B8D}" type="presParOf" srcId="{F0B1DB60-A6E7-4011-97D0-2A78B383B1D8}" destId="{1B986E60-8EDC-4781-A646-690912425524}" srcOrd="1" destOrd="0" presId="urn:microsoft.com/office/officeart/2005/8/layout/hierarchy3"/>
    <dgm:cxn modelId="{41D49FA6-16CA-42DF-B6F6-3811D825BE97}" type="presParOf" srcId="{A7103BD2-C574-465D-B77D-CE6605CABB0B}" destId="{7B745342-C558-44C7-B109-3F51F28E96BB}" srcOrd="1" destOrd="0" presId="urn:microsoft.com/office/officeart/2005/8/layout/hierarchy3"/>
    <dgm:cxn modelId="{6696F48E-AE7F-4059-A200-85E210764D1B}" type="presParOf" srcId="{7B745342-C558-44C7-B109-3F51F28E96BB}" destId="{113FA774-B64C-4031-A7BF-F5CF41B5CED0}" srcOrd="0" destOrd="0" presId="urn:microsoft.com/office/officeart/2005/8/layout/hierarchy3"/>
    <dgm:cxn modelId="{B7BA3AAE-BBC7-471A-A718-4650994B178F}" type="presParOf" srcId="{7B745342-C558-44C7-B109-3F51F28E96BB}" destId="{07BF5076-91ED-4B38-9185-EBAFF7A5B224}" srcOrd="1" destOrd="0" presId="urn:microsoft.com/office/officeart/2005/8/layout/hierarchy3"/>
    <dgm:cxn modelId="{879DD950-B164-4802-B0BD-3A58BA652C7E}" type="presParOf" srcId="{90483522-AC54-474D-AB1D-1F8D3E669D42}" destId="{AB14F87F-DAFF-41AA-B842-DDF2B0F97245}" srcOrd="2" destOrd="0" presId="urn:microsoft.com/office/officeart/2005/8/layout/hierarchy3"/>
    <dgm:cxn modelId="{05449CEF-A768-4BC3-87A5-133D79BAB1AD}" type="presParOf" srcId="{AB14F87F-DAFF-41AA-B842-DDF2B0F97245}" destId="{A5EC0CD2-0149-4D1F-BD7D-4F895D6C9158}" srcOrd="0" destOrd="0" presId="urn:microsoft.com/office/officeart/2005/8/layout/hierarchy3"/>
    <dgm:cxn modelId="{1F02FC26-14D2-4468-8F13-0B030A81FDF3}" type="presParOf" srcId="{A5EC0CD2-0149-4D1F-BD7D-4F895D6C9158}" destId="{4BBE0D55-03B4-46CA-962C-56C412A8CB06}" srcOrd="0" destOrd="0" presId="urn:microsoft.com/office/officeart/2005/8/layout/hierarchy3"/>
    <dgm:cxn modelId="{D43CCA1C-4515-4C90-930D-84DB01BBBBEA}" type="presParOf" srcId="{A5EC0CD2-0149-4D1F-BD7D-4F895D6C9158}" destId="{E625C441-1E34-43AD-8E9D-A7D82689D092}" srcOrd="1" destOrd="0" presId="urn:microsoft.com/office/officeart/2005/8/layout/hierarchy3"/>
    <dgm:cxn modelId="{D5CF8561-0BC9-4F2A-97A8-630C0E6629AD}" type="presParOf" srcId="{AB14F87F-DAFF-41AA-B842-DDF2B0F97245}" destId="{A6B4079D-CA64-4CCD-9F4D-61EAB0738BD7}" srcOrd="1" destOrd="0" presId="urn:microsoft.com/office/officeart/2005/8/layout/hierarchy3"/>
    <dgm:cxn modelId="{52FE34D5-A2F5-4A92-BDE1-24DE5F0C6F13}" type="presParOf" srcId="{A6B4079D-CA64-4CCD-9F4D-61EAB0738BD7}" destId="{1C64AB5A-D3AE-4C8F-85CE-7A4DFEBB43A9}" srcOrd="0" destOrd="0" presId="urn:microsoft.com/office/officeart/2005/8/layout/hierarchy3"/>
    <dgm:cxn modelId="{AB80CFF2-3B84-4527-A094-8701512C26D1}" type="presParOf" srcId="{A6B4079D-CA64-4CCD-9F4D-61EAB0738BD7}" destId="{12839FB0-770D-4CC6-BECE-55D15124FF40}" srcOrd="1" destOrd="0" presId="urn:microsoft.com/office/officeart/2005/8/layout/hierarchy3"/>
    <dgm:cxn modelId="{E326CC51-9871-4E0F-92BA-95708A9C5196}" type="presParOf" srcId="{90483522-AC54-474D-AB1D-1F8D3E669D42}" destId="{C5EC76FD-D99F-4813-9E66-B9DFA72675D3}" srcOrd="3" destOrd="0" presId="urn:microsoft.com/office/officeart/2005/8/layout/hierarchy3"/>
    <dgm:cxn modelId="{72308CB7-F02E-4195-BDF9-AF86AF0E56D1}" type="presParOf" srcId="{C5EC76FD-D99F-4813-9E66-B9DFA72675D3}" destId="{58A10695-77DD-4A59-B1C0-7D51C49F1DBF}" srcOrd="0" destOrd="0" presId="urn:microsoft.com/office/officeart/2005/8/layout/hierarchy3"/>
    <dgm:cxn modelId="{7CF9EA7C-C48F-4CE6-BE3D-071B8C949959}" type="presParOf" srcId="{58A10695-77DD-4A59-B1C0-7D51C49F1DBF}" destId="{5F772CB0-6E7E-42DD-9F33-40D88509AB46}" srcOrd="0" destOrd="0" presId="urn:microsoft.com/office/officeart/2005/8/layout/hierarchy3"/>
    <dgm:cxn modelId="{EC4C007F-6C7C-4BC8-A5D9-A73599DF3AAD}" type="presParOf" srcId="{58A10695-77DD-4A59-B1C0-7D51C49F1DBF}" destId="{6E3383D2-9875-45D4-AA81-090FEEEA67D1}" srcOrd="1" destOrd="0" presId="urn:microsoft.com/office/officeart/2005/8/layout/hierarchy3"/>
    <dgm:cxn modelId="{44A7F6DE-D8FA-4ECC-AC10-5606BA9D4495}" type="presParOf" srcId="{C5EC76FD-D99F-4813-9E66-B9DFA72675D3}" destId="{6191E07C-BA10-461C-BDD8-D8C52ED2D374}" srcOrd="1" destOrd="0" presId="urn:microsoft.com/office/officeart/2005/8/layout/hierarchy3"/>
    <dgm:cxn modelId="{D5480CAA-6496-4D52-BB63-2DF856502480}" type="presParOf" srcId="{6191E07C-BA10-461C-BDD8-D8C52ED2D374}" destId="{A1594818-D40B-4A36-82EE-70C49E12070D}" srcOrd="0" destOrd="0" presId="urn:microsoft.com/office/officeart/2005/8/layout/hierarchy3"/>
    <dgm:cxn modelId="{84614688-5A18-4F25-8556-064D1C364CE0}" type="presParOf" srcId="{6191E07C-BA10-461C-BDD8-D8C52ED2D374}" destId="{7A255654-0DA6-4E96-B74D-C831FDE115F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24DA45-2FE0-4BEA-9307-CD322D5686CA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A972FA07-611E-4B53-8AF5-84A4C54CA046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бюджета       </a:t>
          </a:r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2 440 950,2 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тыс.руб.</a:t>
          </a:r>
        </a:p>
      </dgm:t>
    </dgm:pt>
    <dgm:pt modelId="{FC008321-D107-4181-8F7B-3CDF873E6633}" type="parTrans" cxnId="{66ECBCD1-6C01-4608-9909-57367E1F1329}">
      <dgm:prSet/>
      <dgm:spPr/>
      <dgm:t>
        <a:bodyPr/>
        <a:lstStyle/>
        <a:p>
          <a:endParaRPr lang="ru-RU"/>
        </a:p>
      </dgm:t>
    </dgm:pt>
    <dgm:pt modelId="{CDBC1728-C4A6-45E1-AD2E-7A3D0DD2CA5F}" type="sibTrans" cxnId="{66ECBCD1-6C01-4608-9909-57367E1F1329}">
      <dgm:prSet/>
      <dgm:spPr/>
      <dgm:t>
        <a:bodyPr/>
        <a:lstStyle/>
        <a:p>
          <a:endParaRPr lang="ru-RU"/>
        </a:p>
      </dgm:t>
    </dgm:pt>
    <dgm:pt modelId="{CC6246CE-A903-4E3F-A1D7-7768E697ABEE}">
      <dgm:prSet phldrT="[Текст]"/>
      <dgm:spPr>
        <a:solidFill>
          <a:schemeClr val="accent1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бюджета       </a:t>
          </a:r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2 458 627,1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тыс. руб.</a:t>
          </a:r>
        </a:p>
      </dgm:t>
    </dgm:pt>
    <dgm:pt modelId="{FFC81BCD-CEA8-464B-9FE8-D921A379C3E9}" type="parTrans" cxnId="{451918C8-A559-4CE1-914E-0A732DB67F7D}">
      <dgm:prSet/>
      <dgm:spPr/>
      <dgm:t>
        <a:bodyPr/>
        <a:lstStyle/>
        <a:p>
          <a:endParaRPr lang="ru-RU"/>
        </a:p>
      </dgm:t>
    </dgm:pt>
    <dgm:pt modelId="{F8B5773F-9063-411A-8604-D25607B780B1}" type="sibTrans" cxnId="{451918C8-A559-4CE1-914E-0A732DB67F7D}">
      <dgm:prSet/>
      <dgm:spPr/>
      <dgm:t>
        <a:bodyPr/>
        <a:lstStyle/>
        <a:p>
          <a:endParaRPr lang="ru-RU"/>
        </a:p>
      </dgm:t>
    </dgm:pt>
    <dgm:pt modelId="{EF8A1FC1-6472-4A69-8535-0302D9AAACFF}" type="pres">
      <dgm:prSet presAssocID="{6124DA45-2FE0-4BEA-9307-CD322D5686CA}" presName="Name0" presStyleCnt="0">
        <dgm:presLayoutVars>
          <dgm:dir/>
          <dgm:resizeHandles val="exact"/>
        </dgm:presLayoutVars>
      </dgm:prSet>
      <dgm:spPr/>
    </dgm:pt>
    <dgm:pt modelId="{E7FB58B1-A897-42ED-81CB-C94AE88411A3}" type="pres">
      <dgm:prSet presAssocID="{6124DA45-2FE0-4BEA-9307-CD322D5686CA}" presName="bkgdShp" presStyleLbl="alignAccFollowNode1" presStyleIdx="0" presStyleCnt="1" custScaleY="114021"/>
      <dgm:spPr>
        <a:solidFill>
          <a:schemeClr val="accent1">
            <a:lumMod val="60000"/>
            <a:lumOff val="40000"/>
            <a:alpha val="90000"/>
          </a:schemeClr>
        </a:solidFill>
      </dgm:spPr>
    </dgm:pt>
    <dgm:pt modelId="{E3E5E58D-F82A-4E9C-9907-FC1DAA98F254}" type="pres">
      <dgm:prSet presAssocID="{6124DA45-2FE0-4BEA-9307-CD322D5686CA}" presName="linComp" presStyleCnt="0"/>
      <dgm:spPr/>
    </dgm:pt>
    <dgm:pt modelId="{BDCFB234-CA6C-4573-A815-B4492EC64D50}" type="pres">
      <dgm:prSet presAssocID="{A972FA07-611E-4B53-8AF5-84A4C54CA046}" presName="compNode" presStyleCnt="0"/>
      <dgm:spPr/>
    </dgm:pt>
    <dgm:pt modelId="{62E8C0AC-11B2-47EC-9CC4-9E9F0D04D65F}" type="pres">
      <dgm:prSet presAssocID="{A972FA07-611E-4B53-8AF5-84A4C54CA046}" presName="node" presStyleLbl="node1" presStyleIdx="0" presStyleCnt="2" custScaleY="84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5A118-57EF-4971-AD77-F5190CD8217C}" type="pres">
      <dgm:prSet presAssocID="{A972FA07-611E-4B53-8AF5-84A4C54CA046}" presName="invisiNode" presStyleLbl="node1" presStyleIdx="0" presStyleCnt="2"/>
      <dgm:spPr/>
    </dgm:pt>
    <dgm:pt modelId="{E29001B9-E1F4-484C-8DAB-2E465342BB4B}" type="pres">
      <dgm:prSet presAssocID="{A972FA07-611E-4B53-8AF5-84A4C54CA046}" presName="imagNode" presStyleLbl="fgImgPlace1" presStyleIdx="0" presStyleCnt="2" custScaleY="136183" custLinFactNeighborX="1066" custLinFactNeighborY="-481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51B3A92-BBD3-4BC4-8DC5-C1F733F821BA}" type="pres">
      <dgm:prSet presAssocID="{CDBC1728-C4A6-45E1-AD2E-7A3D0DD2CA5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3FB2892-84FD-45C8-9DEC-D737A58734A0}" type="pres">
      <dgm:prSet presAssocID="{CC6246CE-A903-4E3F-A1D7-7768E697ABEE}" presName="compNode" presStyleCnt="0"/>
      <dgm:spPr/>
    </dgm:pt>
    <dgm:pt modelId="{B30626B5-ABBD-4140-AD1B-55FBCF71345F}" type="pres">
      <dgm:prSet presAssocID="{CC6246CE-A903-4E3F-A1D7-7768E697ABEE}" presName="node" presStyleLbl="node1" presStyleIdx="1" presStyleCnt="2" custScaleY="84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C9209-3456-49BE-870F-F74335E1919C}" type="pres">
      <dgm:prSet presAssocID="{CC6246CE-A903-4E3F-A1D7-7768E697ABEE}" presName="invisiNode" presStyleLbl="node1" presStyleIdx="1" presStyleCnt="2"/>
      <dgm:spPr/>
    </dgm:pt>
    <dgm:pt modelId="{4E55A5B7-7FBF-4A3E-91F4-7749A3C025C3}" type="pres">
      <dgm:prSet presAssocID="{CC6246CE-A903-4E3F-A1D7-7768E697ABEE}" presName="imagNode" presStyleLbl="fgImgPlace1" presStyleIdx="1" presStyleCnt="2" custScaleY="126563" custLinFactNeighborX="197" custLinFactNeighborY="-481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DBDDD6A1-BF8B-4A39-9420-79B6469AC40C}" type="presOf" srcId="{A972FA07-611E-4B53-8AF5-84A4C54CA046}" destId="{62E8C0AC-11B2-47EC-9CC4-9E9F0D04D65F}" srcOrd="0" destOrd="0" presId="urn:microsoft.com/office/officeart/2005/8/layout/pList2#1"/>
    <dgm:cxn modelId="{451918C8-A559-4CE1-914E-0A732DB67F7D}" srcId="{6124DA45-2FE0-4BEA-9307-CD322D5686CA}" destId="{CC6246CE-A903-4E3F-A1D7-7768E697ABEE}" srcOrd="1" destOrd="0" parTransId="{FFC81BCD-CEA8-464B-9FE8-D921A379C3E9}" sibTransId="{F8B5773F-9063-411A-8604-D25607B780B1}"/>
    <dgm:cxn modelId="{5E115428-32F1-4246-B5B7-E1FC53E12251}" type="presOf" srcId="{6124DA45-2FE0-4BEA-9307-CD322D5686CA}" destId="{EF8A1FC1-6472-4A69-8535-0302D9AAACFF}" srcOrd="0" destOrd="0" presId="urn:microsoft.com/office/officeart/2005/8/layout/pList2#1"/>
    <dgm:cxn modelId="{66ECBCD1-6C01-4608-9909-57367E1F1329}" srcId="{6124DA45-2FE0-4BEA-9307-CD322D5686CA}" destId="{A972FA07-611E-4B53-8AF5-84A4C54CA046}" srcOrd="0" destOrd="0" parTransId="{FC008321-D107-4181-8F7B-3CDF873E6633}" sibTransId="{CDBC1728-C4A6-45E1-AD2E-7A3D0DD2CA5F}"/>
    <dgm:cxn modelId="{972EA97D-9C03-4ACC-811B-C142D57034A4}" type="presOf" srcId="{CDBC1728-C4A6-45E1-AD2E-7A3D0DD2CA5F}" destId="{051B3A92-BBD3-4BC4-8DC5-C1F733F821BA}" srcOrd="0" destOrd="0" presId="urn:microsoft.com/office/officeart/2005/8/layout/pList2#1"/>
    <dgm:cxn modelId="{679B6885-F33D-41BD-92AF-27D4848424FE}" type="presOf" srcId="{CC6246CE-A903-4E3F-A1D7-7768E697ABEE}" destId="{B30626B5-ABBD-4140-AD1B-55FBCF71345F}" srcOrd="0" destOrd="0" presId="urn:microsoft.com/office/officeart/2005/8/layout/pList2#1"/>
    <dgm:cxn modelId="{60E4E4FB-5DE2-4F6E-AEC1-B040A38E2826}" type="presParOf" srcId="{EF8A1FC1-6472-4A69-8535-0302D9AAACFF}" destId="{E7FB58B1-A897-42ED-81CB-C94AE88411A3}" srcOrd="0" destOrd="0" presId="urn:microsoft.com/office/officeart/2005/8/layout/pList2#1"/>
    <dgm:cxn modelId="{9450F869-60A4-46FE-8F44-00FCB51672A4}" type="presParOf" srcId="{EF8A1FC1-6472-4A69-8535-0302D9AAACFF}" destId="{E3E5E58D-F82A-4E9C-9907-FC1DAA98F254}" srcOrd="1" destOrd="0" presId="urn:microsoft.com/office/officeart/2005/8/layout/pList2#1"/>
    <dgm:cxn modelId="{4A593AD4-9DE9-48E1-8308-46839D33A085}" type="presParOf" srcId="{E3E5E58D-F82A-4E9C-9907-FC1DAA98F254}" destId="{BDCFB234-CA6C-4573-A815-B4492EC64D50}" srcOrd="0" destOrd="0" presId="urn:microsoft.com/office/officeart/2005/8/layout/pList2#1"/>
    <dgm:cxn modelId="{7FED7B1F-AE4A-489C-A7B9-04B14585E073}" type="presParOf" srcId="{BDCFB234-CA6C-4573-A815-B4492EC64D50}" destId="{62E8C0AC-11B2-47EC-9CC4-9E9F0D04D65F}" srcOrd="0" destOrd="0" presId="urn:microsoft.com/office/officeart/2005/8/layout/pList2#1"/>
    <dgm:cxn modelId="{CF9F01CB-E8A4-4B14-9277-455E353B1FB8}" type="presParOf" srcId="{BDCFB234-CA6C-4573-A815-B4492EC64D50}" destId="{9F35A118-57EF-4971-AD77-F5190CD8217C}" srcOrd="1" destOrd="0" presId="urn:microsoft.com/office/officeart/2005/8/layout/pList2#1"/>
    <dgm:cxn modelId="{7B94A46A-2EB9-4174-9B12-86310973E71B}" type="presParOf" srcId="{BDCFB234-CA6C-4573-A815-B4492EC64D50}" destId="{E29001B9-E1F4-484C-8DAB-2E465342BB4B}" srcOrd="2" destOrd="0" presId="urn:microsoft.com/office/officeart/2005/8/layout/pList2#1"/>
    <dgm:cxn modelId="{F4DAD2DB-7A75-42E0-BFA6-6FAF0F28BB36}" type="presParOf" srcId="{E3E5E58D-F82A-4E9C-9907-FC1DAA98F254}" destId="{051B3A92-BBD3-4BC4-8DC5-C1F733F821BA}" srcOrd="1" destOrd="0" presId="urn:microsoft.com/office/officeart/2005/8/layout/pList2#1"/>
    <dgm:cxn modelId="{F944397E-19E7-41DD-8E1A-EB71EE7E50D4}" type="presParOf" srcId="{E3E5E58D-F82A-4E9C-9907-FC1DAA98F254}" destId="{13FB2892-84FD-45C8-9DEC-D737A58734A0}" srcOrd="2" destOrd="0" presId="urn:microsoft.com/office/officeart/2005/8/layout/pList2#1"/>
    <dgm:cxn modelId="{F826C7FF-BA0D-4668-8392-A75675C053F7}" type="presParOf" srcId="{13FB2892-84FD-45C8-9DEC-D737A58734A0}" destId="{B30626B5-ABBD-4140-AD1B-55FBCF71345F}" srcOrd="0" destOrd="0" presId="urn:microsoft.com/office/officeart/2005/8/layout/pList2#1"/>
    <dgm:cxn modelId="{32719CBF-C46D-4096-8A95-83F0256DBF96}" type="presParOf" srcId="{13FB2892-84FD-45C8-9DEC-D737A58734A0}" destId="{BA9C9209-3456-49BE-870F-F74335E1919C}" srcOrd="1" destOrd="0" presId="urn:microsoft.com/office/officeart/2005/8/layout/pList2#1"/>
    <dgm:cxn modelId="{28E9C295-2EBE-447C-B907-B423856DC65C}" type="presParOf" srcId="{13FB2892-84FD-45C8-9DEC-D737A58734A0}" destId="{4E55A5B7-7FBF-4A3E-91F4-7749A3C025C3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B88BEE-7DB3-4719-80FA-E9EA803C2CD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9779A7-DA80-4D36-B685-60E3905D340F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ДЕФИЦИТ</a:t>
          </a:r>
        </a:p>
      </dgm:t>
    </dgm:pt>
    <dgm:pt modelId="{D697F2E1-7850-4A8E-BE00-8D8CED67C915}" type="parTrans" cxnId="{0EBA7A84-0E1B-487C-A8A4-58D620E15A23}">
      <dgm:prSet/>
      <dgm:spPr/>
      <dgm:t>
        <a:bodyPr/>
        <a:lstStyle/>
        <a:p>
          <a:endParaRPr lang="ru-RU"/>
        </a:p>
      </dgm:t>
    </dgm:pt>
    <dgm:pt modelId="{57CA66F3-73B6-4BB5-A936-C47E645AD7A1}" type="sibTrans" cxnId="{0EBA7A84-0E1B-487C-A8A4-58D620E15A23}">
      <dgm:prSet/>
      <dgm:spPr/>
      <dgm:t>
        <a:bodyPr/>
        <a:lstStyle/>
        <a:p>
          <a:endParaRPr lang="ru-RU"/>
        </a:p>
      </dgm:t>
    </dgm:pt>
    <dgm:pt modelId="{3AF6A196-138D-4C0A-8079-69766DE8A669}">
      <dgm:prSet custT="1"/>
      <dgm:spPr/>
      <dgm:t>
        <a:bodyPr/>
        <a:lstStyle/>
        <a:p>
          <a:pPr algn="ctr"/>
          <a:r>
            <a:rPr lang="ru-RU" sz="2400" b="1" dirty="0">
              <a:latin typeface="Times New Roman" pitchFamily="18" charset="0"/>
              <a:cs typeface="Times New Roman" pitchFamily="18" charset="0"/>
            </a:rPr>
            <a:t>17 676,9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 тыс.руб.</a:t>
          </a:r>
        </a:p>
      </dgm:t>
    </dgm:pt>
    <dgm:pt modelId="{64AB1F6C-A98F-40C2-A802-97C20F41E849}" type="sibTrans" cxnId="{357FA81B-BE2F-4988-8DFC-E072E15F3F12}">
      <dgm:prSet/>
      <dgm:spPr/>
      <dgm:t>
        <a:bodyPr/>
        <a:lstStyle/>
        <a:p>
          <a:endParaRPr lang="ru-RU"/>
        </a:p>
      </dgm:t>
    </dgm:pt>
    <dgm:pt modelId="{3A224C91-85BF-4312-A6C6-16D12BE1DAE8}" type="parTrans" cxnId="{357FA81B-BE2F-4988-8DFC-E072E15F3F12}">
      <dgm:prSet/>
      <dgm:spPr/>
      <dgm:t>
        <a:bodyPr/>
        <a:lstStyle/>
        <a:p>
          <a:endParaRPr lang="ru-RU"/>
        </a:p>
      </dgm:t>
    </dgm:pt>
    <dgm:pt modelId="{6A4DBDBE-CA35-4A3A-94C8-08AFDBDD1D97}" type="pres">
      <dgm:prSet presAssocID="{74B88BEE-7DB3-4719-80FA-E9EA803C2CD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7BCAAD-B50C-4B2E-B913-19A557497EC2}" type="pres">
      <dgm:prSet presAssocID="{919779A7-DA80-4D36-B685-60E3905D340F}" presName="composite" presStyleCnt="0"/>
      <dgm:spPr/>
    </dgm:pt>
    <dgm:pt modelId="{A7438931-25DA-4FDA-AD21-BE03848C81BA}" type="pres">
      <dgm:prSet presAssocID="{919779A7-DA80-4D36-B685-60E3905D340F}" presName="parentText" presStyleLbl="alignNode1" presStyleIdx="0" presStyleCnt="1" custAng="0" custScaleX="366243" custLinFactNeighborX="-4023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B2B31-8A87-4C52-BC3A-7C2FAC617753}" type="pres">
      <dgm:prSet presAssocID="{919779A7-DA80-4D36-B685-60E3905D340F}" presName="descendantText" presStyleLbl="alignAcc1" presStyleIdx="0" presStyleCnt="1" custScaleX="60941" custLinFactNeighborX="8728" custLinFactNeighborY="160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7FA81B-BE2F-4988-8DFC-E072E15F3F12}" srcId="{919779A7-DA80-4D36-B685-60E3905D340F}" destId="{3AF6A196-138D-4C0A-8079-69766DE8A669}" srcOrd="0" destOrd="0" parTransId="{3A224C91-85BF-4312-A6C6-16D12BE1DAE8}" sibTransId="{64AB1F6C-A98F-40C2-A802-97C20F41E849}"/>
    <dgm:cxn modelId="{CFD39DE8-E7DE-4139-9644-6E48A510ED5A}" type="presOf" srcId="{3AF6A196-138D-4C0A-8079-69766DE8A669}" destId="{5C8B2B31-8A87-4C52-BC3A-7C2FAC617753}" srcOrd="0" destOrd="0" presId="urn:microsoft.com/office/officeart/2005/8/layout/chevron2"/>
    <dgm:cxn modelId="{D0A2DA52-12F5-4846-99DF-3BAD326D8FBE}" type="presOf" srcId="{74B88BEE-7DB3-4719-80FA-E9EA803C2CD6}" destId="{6A4DBDBE-CA35-4A3A-94C8-08AFDBDD1D97}" srcOrd="0" destOrd="0" presId="urn:microsoft.com/office/officeart/2005/8/layout/chevron2"/>
    <dgm:cxn modelId="{70F3F0F6-EC7D-4AB2-A728-E6342137FAFB}" type="presOf" srcId="{919779A7-DA80-4D36-B685-60E3905D340F}" destId="{A7438931-25DA-4FDA-AD21-BE03848C81BA}" srcOrd="0" destOrd="0" presId="urn:microsoft.com/office/officeart/2005/8/layout/chevron2"/>
    <dgm:cxn modelId="{0EBA7A84-0E1B-487C-A8A4-58D620E15A23}" srcId="{74B88BEE-7DB3-4719-80FA-E9EA803C2CD6}" destId="{919779A7-DA80-4D36-B685-60E3905D340F}" srcOrd="0" destOrd="0" parTransId="{D697F2E1-7850-4A8E-BE00-8D8CED67C915}" sibTransId="{57CA66F3-73B6-4BB5-A936-C47E645AD7A1}"/>
    <dgm:cxn modelId="{F7E35D2A-3544-4723-A529-7992CB21890B}" type="presParOf" srcId="{6A4DBDBE-CA35-4A3A-94C8-08AFDBDD1D97}" destId="{5E7BCAAD-B50C-4B2E-B913-19A557497EC2}" srcOrd="0" destOrd="0" presId="urn:microsoft.com/office/officeart/2005/8/layout/chevron2"/>
    <dgm:cxn modelId="{F2CF76AB-C6F0-4041-8093-0C4590F70ECA}" type="presParOf" srcId="{5E7BCAAD-B50C-4B2E-B913-19A557497EC2}" destId="{A7438931-25DA-4FDA-AD21-BE03848C81BA}" srcOrd="0" destOrd="0" presId="urn:microsoft.com/office/officeart/2005/8/layout/chevron2"/>
    <dgm:cxn modelId="{A7030B3F-291B-4036-A973-AA71CC3F086A}" type="presParOf" srcId="{5E7BCAAD-B50C-4B2E-B913-19A557497EC2}" destId="{5C8B2B31-8A87-4C52-BC3A-7C2FAC61775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EE02B2-C3E3-465A-9432-BD4EFF294BC3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A92730-E683-4D68-8381-CBCF08AD46E5}">
      <dgm:prSet phldrT="[Текст]" custT="1"/>
      <dgm:spPr>
        <a:solidFill>
          <a:srgbClr val="B0FAD3"/>
        </a:solidFill>
      </dgm:spPr>
      <dgm:t>
        <a:bodyPr/>
        <a:lstStyle/>
        <a:p>
          <a:r>
            <a:rPr lang="ru-RU" sz="2000" b="1" dirty="0">
              <a:latin typeface="Times New Roman" pitchFamily="18" charset="0"/>
              <a:cs typeface="Times New Roman" pitchFamily="18" charset="0"/>
            </a:rPr>
            <a:t> 2026 год      -17 676,9</a:t>
          </a:r>
        </a:p>
      </dgm:t>
    </dgm:pt>
    <dgm:pt modelId="{35F7CD2C-D609-47AE-A0D6-3BAA046ED9BA}" type="parTrans" cxnId="{885977F8-119A-45EE-BE81-C201AF74368B}">
      <dgm:prSet/>
      <dgm:spPr/>
      <dgm:t>
        <a:bodyPr/>
        <a:lstStyle/>
        <a:p>
          <a:endParaRPr lang="ru-RU"/>
        </a:p>
      </dgm:t>
    </dgm:pt>
    <dgm:pt modelId="{25F8DB5A-D534-46E1-BC8D-EC100BFC5E0F}" type="sibTrans" cxnId="{885977F8-119A-45EE-BE81-C201AF74368B}">
      <dgm:prSet/>
      <dgm:spPr/>
      <dgm:t>
        <a:bodyPr/>
        <a:lstStyle/>
        <a:p>
          <a:endParaRPr lang="ru-RU"/>
        </a:p>
      </dgm:t>
    </dgm:pt>
    <dgm:pt modelId="{917A3DAE-FB58-40C0-8C25-E0DF7CB7AA5D}">
      <dgm:prSet phldrT="[Текст]" custT="1"/>
      <dgm:spPr>
        <a:solidFill>
          <a:srgbClr val="B0FAD3"/>
        </a:solidFill>
      </dgm:spPr>
      <dgm:t>
        <a:bodyPr/>
        <a:lstStyle/>
        <a:p>
          <a:r>
            <a:rPr lang="ru-RU" sz="2000" b="1" dirty="0">
              <a:latin typeface="Times New Roman" pitchFamily="18" charset="0"/>
              <a:cs typeface="Times New Roman" pitchFamily="18" charset="0"/>
            </a:rPr>
            <a:t>2027 год      -13 476,9</a:t>
          </a:r>
        </a:p>
      </dgm:t>
    </dgm:pt>
    <dgm:pt modelId="{D34908CF-B809-4E28-AB36-FE3570985D2E}" type="parTrans" cxnId="{83B935F1-EAD7-4BE6-8F83-9EE2D7C7E570}">
      <dgm:prSet/>
      <dgm:spPr/>
      <dgm:t>
        <a:bodyPr/>
        <a:lstStyle/>
        <a:p>
          <a:endParaRPr lang="ru-RU"/>
        </a:p>
      </dgm:t>
    </dgm:pt>
    <dgm:pt modelId="{E3CBAAB8-7C33-4701-9B19-8DE7AB71DFD9}" type="sibTrans" cxnId="{83B935F1-EAD7-4BE6-8F83-9EE2D7C7E570}">
      <dgm:prSet/>
      <dgm:spPr/>
      <dgm:t>
        <a:bodyPr/>
        <a:lstStyle/>
        <a:p>
          <a:endParaRPr lang="ru-RU"/>
        </a:p>
      </dgm:t>
    </dgm:pt>
    <dgm:pt modelId="{9E064D22-DB97-47B0-9BF2-83476EAFC2C4}">
      <dgm:prSet phldrT="[Текст]" custT="1"/>
      <dgm:spPr>
        <a:solidFill>
          <a:srgbClr val="B0FAD3"/>
        </a:solidFill>
      </dgm:spPr>
      <dgm:t>
        <a:bodyPr/>
        <a:lstStyle/>
        <a:p>
          <a:r>
            <a:rPr lang="ru-RU" sz="28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>
              <a:latin typeface="Times New Roman" pitchFamily="18" charset="0"/>
              <a:cs typeface="Times New Roman" pitchFamily="18" charset="0"/>
            </a:rPr>
            <a:t>2028 год      -14 176,9</a:t>
          </a:r>
        </a:p>
      </dgm:t>
    </dgm:pt>
    <dgm:pt modelId="{5499CB98-5DA1-475C-9E3B-1944F9E94E91}" type="sibTrans" cxnId="{5AAAA355-9024-4A12-AED3-F3DBC112089D}">
      <dgm:prSet/>
      <dgm:spPr/>
      <dgm:t>
        <a:bodyPr/>
        <a:lstStyle/>
        <a:p>
          <a:endParaRPr lang="ru-RU"/>
        </a:p>
      </dgm:t>
    </dgm:pt>
    <dgm:pt modelId="{16D3BF45-F62D-4AB6-8857-D480BAD7FA2B}" type="parTrans" cxnId="{5AAAA355-9024-4A12-AED3-F3DBC112089D}">
      <dgm:prSet/>
      <dgm:spPr/>
      <dgm:t>
        <a:bodyPr/>
        <a:lstStyle/>
        <a:p>
          <a:endParaRPr lang="ru-RU"/>
        </a:p>
      </dgm:t>
    </dgm:pt>
    <dgm:pt modelId="{1283970A-0903-44C2-9A51-A287DF6A5E74}" type="pres">
      <dgm:prSet presAssocID="{34EE02B2-C3E3-465A-9432-BD4EFF294BC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53075A-23E1-40FF-8FBD-C3F0740D322B}" type="pres">
      <dgm:prSet presAssocID="{C0A92730-E683-4D68-8381-CBCF08AD46E5}" presName="Name5" presStyleLbl="vennNode1" presStyleIdx="0" presStyleCnt="3" custScaleX="112178" custLinFactNeighborX="629" custLinFactNeighborY="3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FEB24-0D8D-4EA5-B758-778893305ACA}" type="pres">
      <dgm:prSet presAssocID="{25F8DB5A-D534-46E1-BC8D-EC100BFC5E0F}" presName="space" presStyleCnt="0"/>
      <dgm:spPr/>
    </dgm:pt>
    <dgm:pt modelId="{3B65A017-AB65-484B-B35E-4BA28F650CB0}" type="pres">
      <dgm:prSet presAssocID="{917A3DAE-FB58-40C0-8C25-E0DF7CB7AA5D}" presName="Name5" presStyleLbl="vennNode1" presStyleIdx="1" presStyleCnt="3" custScaleX="1083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ED5FE1-9B0F-4058-A044-6A1108163D76}" type="pres">
      <dgm:prSet presAssocID="{E3CBAAB8-7C33-4701-9B19-8DE7AB71DFD9}" presName="space" presStyleCnt="0"/>
      <dgm:spPr/>
    </dgm:pt>
    <dgm:pt modelId="{256F4426-7A2D-4935-B76D-3E13F7374586}" type="pres">
      <dgm:prSet presAssocID="{9E064D22-DB97-47B0-9BF2-83476EAFC2C4}" presName="Name5" presStyleLbl="vennNode1" presStyleIdx="2" presStyleCnt="3" custScaleX="1182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2B4CA6-DB0D-45A3-8A66-1AF6E31A0C38}" type="presOf" srcId="{9E064D22-DB97-47B0-9BF2-83476EAFC2C4}" destId="{256F4426-7A2D-4935-B76D-3E13F7374586}" srcOrd="0" destOrd="0" presId="urn:microsoft.com/office/officeart/2005/8/layout/venn3"/>
    <dgm:cxn modelId="{5AAAA355-9024-4A12-AED3-F3DBC112089D}" srcId="{34EE02B2-C3E3-465A-9432-BD4EFF294BC3}" destId="{9E064D22-DB97-47B0-9BF2-83476EAFC2C4}" srcOrd="2" destOrd="0" parTransId="{16D3BF45-F62D-4AB6-8857-D480BAD7FA2B}" sibTransId="{5499CB98-5DA1-475C-9E3B-1944F9E94E91}"/>
    <dgm:cxn modelId="{2A5EB3CF-54D3-42EB-9FD0-D95E73B110D0}" type="presOf" srcId="{34EE02B2-C3E3-465A-9432-BD4EFF294BC3}" destId="{1283970A-0903-44C2-9A51-A287DF6A5E74}" srcOrd="0" destOrd="0" presId="urn:microsoft.com/office/officeart/2005/8/layout/venn3"/>
    <dgm:cxn modelId="{83B935F1-EAD7-4BE6-8F83-9EE2D7C7E570}" srcId="{34EE02B2-C3E3-465A-9432-BD4EFF294BC3}" destId="{917A3DAE-FB58-40C0-8C25-E0DF7CB7AA5D}" srcOrd="1" destOrd="0" parTransId="{D34908CF-B809-4E28-AB36-FE3570985D2E}" sibTransId="{E3CBAAB8-7C33-4701-9B19-8DE7AB71DFD9}"/>
    <dgm:cxn modelId="{3506088A-00E2-4098-AE3F-232ACEF503C5}" type="presOf" srcId="{917A3DAE-FB58-40C0-8C25-E0DF7CB7AA5D}" destId="{3B65A017-AB65-484B-B35E-4BA28F650CB0}" srcOrd="0" destOrd="0" presId="urn:microsoft.com/office/officeart/2005/8/layout/venn3"/>
    <dgm:cxn modelId="{885977F8-119A-45EE-BE81-C201AF74368B}" srcId="{34EE02B2-C3E3-465A-9432-BD4EFF294BC3}" destId="{C0A92730-E683-4D68-8381-CBCF08AD46E5}" srcOrd="0" destOrd="0" parTransId="{35F7CD2C-D609-47AE-A0D6-3BAA046ED9BA}" sibTransId="{25F8DB5A-D534-46E1-BC8D-EC100BFC5E0F}"/>
    <dgm:cxn modelId="{C2B0E29D-1D9C-431B-BB8A-0ED39036D29D}" type="presOf" srcId="{C0A92730-E683-4D68-8381-CBCF08AD46E5}" destId="{A553075A-23E1-40FF-8FBD-C3F0740D322B}" srcOrd="0" destOrd="0" presId="urn:microsoft.com/office/officeart/2005/8/layout/venn3"/>
    <dgm:cxn modelId="{8358E6B8-46AB-41AC-A7EF-9A5C41C69D1D}" type="presParOf" srcId="{1283970A-0903-44C2-9A51-A287DF6A5E74}" destId="{A553075A-23E1-40FF-8FBD-C3F0740D322B}" srcOrd="0" destOrd="0" presId="urn:microsoft.com/office/officeart/2005/8/layout/venn3"/>
    <dgm:cxn modelId="{F5257AF0-9A6C-4E74-BB94-68CE50CFC28B}" type="presParOf" srcId="{1283970A-0903-44C2-9A51-A287DF6A5E74}" destId="{328FEB24-0D8D-4EA5-B758-778893305ACA}" srcOrd="1" destOrd="0" presId="urn:microsoft.com/office/officeart/2005/8/layout/venn3"/>
    <dgm:cxn modelId="{5B834FA7-089E-431D-86B5-C0643270C98E}" type="presParOf" srcId="{1283970A-0903-44C2-9A51-A287DF6A5E74}" destId="{3B65A017-AB65-484B-B35E-4BA28F650CB0}" srcOrd="2" destOrd="0" presId="urn:microsoft.com/office/officeart/2005/8/layout/venn3"/>
    <dgm:cxn modelId="{E23192EC-0832-4B9D-93B4-5DEAECDE0AB8}" type="presParOf" srcId="{1283970A-0903-44C2-9A51-A287DF6A5E74}" destId="{C4ED5FE1-9B0F-4058-A044-6A1108163D76}" srcOrd="3" destOrd="0" presId="urn:microsoft.com/office/officeart/2005/8/layout/venn3"/>
    <dgm:cxn modelId="{FCDCFA2B-3F63-4FE8-9A2B-E8DE2F043ADC}" type="presParOf" srcId="{1283970A-0903-44C2-9A51-A287DF6A5E74}" destId="{256F4426-7A2D-4935-B76D-3E13F7374586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Дотации (от латинского «</a:t>
          </a:r>
          <a:r>
            <a:rPr lang="en-US" b="1" baseline="0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Dotatio</a:t>
          </a:r>
          <a:r>
            <a:rPr lang="ru-RU" b="1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»-дар, пожертвование)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безвозмездной и безвозвратной основе без установления направлений и (или) условий их использования</a:t>
          </a:r>
          <a:endParaRPr lang="ru-RU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на «карманные расходы»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527" custRadScaleInc="-29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893CF0-5642-4CF0-9FEF-2554DA314EAF}" type="presOf" srcId="{8574F713-3620-4476-937F-314D5D41A579}" destId="{D4ED46AC-F844-428B-968D-F34BA5E09DED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290D3815-9A66-4BFE-B0C0-3093D7BBE70A}" type="presOf" srcId="{A84D6B5C-8EF1-4319-8C13-FDED57AC4892}" destId="{80978208-C2C9-438D-B100-294C3257BEE9}" srcOrd="0" destOrd="0" presId="urn:microsoft.com/office/officeart/2005/8/layout/radial4"/>
    <dgm:cxn modelId="{957305FD-14DD-4D80-98D0-48ED79A0F206}" type="presOf" srcId="{4B2285BE-0161-45D8-9860-151F2C6C5E86}" destId="{F8F0EAE8-66EE-4AA5-8685-3EE4F6C9AC77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76C3D9E0-0899-4AFE-93DB-AAA1B1CA8EEA}" type="presOf" srcId="{60A9330E-B347-4259-9A5C-2003ECF426D7}" destId="{1D33FFE0-B798-413A-9B75-8F3A48951FD5}" srcOrd="0" destOrd="0" presId="urn:microsoft.com/office/officeart/2005/8/layout/radial4"/>
    <dgm:cxn modelId="{26029055-B533-4CA6-838F-16B3BC5282F0}" type="presOf" srcId="{A86B8E9E-6255-4269-9313-ABE09BE7301D}" destId="{94E28D4B-C707-45EC-9CF1-4AAA0EFA2EC6}" srcOrd="0" destOrd="0" presId="urn:microsoft.com/office/officeart/2005/8/layout/radial4"/>
    <dgm:cxn modelId="{EF4DB7D7-C403-4E1E-A5E4-7C5271B7D29F}" type="presOf" srcId="{A6D566F9-A693-49A6-887B-1A6BD87B15D1}" destId="{46004B77-768E-486D-B6C4-73ADCF5165E3}" srcOrd="0" destOrd="0" presId="urn:microsoft.com/office/officeart/2005/8/layout/radial4"/>
    <dgm:cxn modelId="{95A3693F-D509-4185-83B2-F2BA00AEF621}" type="presParOf" srcId="{94E28D4B-C707-45EC-9CF1-4AAA0EFA2EC6}" destId="{F8F0EAE8-66EE-4AA5-8685-3EE4F6C9AC77}" srcOrd="0" destOrd="0" presId="urn:microsoft.com/office/officeart/2005/8/layout/radial4"/>
    <dgm:cxn modelId="{62314BDD-D275-4550-B8FC-55438BE0AE52}" type="presParOf" srcId="{94E28D4B-C707-45EC-9CF1-4AAA0EFA2EC6}" destId="{D4ED46AC-F844-428B-968D-F34BA5E09DED}" srcOrd="1" destOrd="0" presId="urn:microsoft.com/office/officeart/2005/8/layout/radial4"/>
    <dgm:cxn modelId="{2D547C3F-A0FB-48D4-9CC2-E836A781D719}" type="presParOf" srcId="{94E28D4B-C707-45EC-9CF1-4AAA0EFA2EC6}" destId="{80978208-C2C9-438D-B100-294C3257BEE9}" srcOrd="2" destOrd="0" presId="urn:microsoft.com/office/officeart/2005/8/layout/radial4"/>
    <dgm:cxn modelId="{636CCA83-2BB1-43A1-A5C1-D3B96A7A85A2}" type="presParOf" srcId="{94E28D4B-C707-45EC-9CF1-4AAA0EFA2EC6}" destId="{1D33FFE0-B798-413A-9B75-8F3A48951FD5}" srcOrd="3" destOrd="0" presId="urn:microsoft.com/office/officeart/2005/8/layout/radial4"/>
    <dgm:cxn modelId="{C20F23A0-6C0A-48C1-8E4F-934F0026CE73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Субвенции (от латинского «</a:t>
          </a:r>
          <a:r>
            <a:rPr lang="en-US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»-приходить на помощь)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финансирование «переданных» полномочий другим публично-правовым образованиям</a:t>
          </a:r>
          <a:endParaRPr lang="ru-RU" b="1" dirty="0">
            <a:solidFill>
              <a:srgbClr val="0070C0"/>
            </a:solidFill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даете своему ребенку деньги и посылаете его в магазин купить продукты строго по списку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251" custRadScaleInc="-299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81AC66-97E3-469D-A4D2-CB6933B315F8}" type="presOf" srcId="{A84D6B5C-8EF1-4319-8C13-FDED57AC4892}" destId="{80978208-C2C9-438D-B100-294C3257BEE9}" srcOrd="0" destOrd="0" presId="urn:microsoft.com/office/officeart/2005/8/layout/radial4"/>
    <dgm:cxn modelId="{39FF6508-9586-4600-87B6-AD565AD6DEAA}" type="presOf" srcId="{A86B8E9E-6255-4269-9313-ABE09BE7301D}" destId="{94E28D4B-C707-45EC-9CF1-4AAA0EFA2EC6}" srcOrd="0" destOrd="0" presId="urn:microsoft.com/office/officeart/2005/8/layout/radial4"/>
    <dgm:cxn modelId="{8B0185D8-CAE0-4696-9982-B9242B9ADC2C}" type="presOf" srcId="{A6D566F9-A693-49A6-887B-1A6BD87B15D1}" destId="{46004B77-768E-486D-B6C4-73ADCF5165E3}" srcOrd="0" destOrd="0" presId="urn:microsoft.com/office/officeart/2005/8/layout/radial4"/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BE841FCF-523A-4D13-812A-F5C36C4E6013}" type="presOf" srcId="{60A9330E-B347-4259-9A5C-2003ECF426D7}" destId="{1D33FFE0-B798-413A-9B75-8F3A48951FD5}" srcOrd="0" destOrd="0" presId="urn:microsoft.com/office/officeart/2005/8/layout/radial4"/>
    <dgm:cxn modelId="{1E3BECE1-3AB3-4702-86C3-59FF70DF6E59}" type="presOf" srcId="{4B2285BE-0161-45D8-9860-151F2C6C5E86}" destId="{F8F0EAE8-66EE-4AA5-8685-3EE4F6C9AC77}" srcOrd="0" destOrd="0" presId="urn:microsoft.com/office/officeart/2005/8/layout/radial4"/>
    <dgm:cxn modelId="{375846B4-7143-4A8C-8F1E-721D8C05B751}" type="presOf" srcId="{8574F713-3620-4476-937F-314D5D41A579}" destId="{D4ED46AC-F844-428B-968D-F34BA5E09DED}" srcOrd="0" destOrd="0" presId="urn:microsoft.com/office/officeart/2005/8/layout/radial4"/>
    <dgm:cxn modelId="{91FC25D7-474A-42CD-AEA8-91C4F0A3840B}" type="presParOf" srcId="{94E28D4B-C707-45EC-9CF1-4AAA0EFA2EC6}" destId="{F8F0EAE8-66EE-4AA5-8685-3EE4F6C9AC77}" srcOrd="0" destOrd="0" presId="urn:microsoft.com/office/officeart/2005/8/layout/radial4"/>
    <dgm:cxn modelId="{8CB1C487-14B8-42AD-BAB3-F362975C286E}" type="presParOf" srcId="{94E28D4B-C707-45EC-9CF1-4AAA0EFA2EC6}" destId="{D4ED46AC-F844-428B-968D-F34BA5E09DED}" srcOrd="1" destOrd="0" presId="urn:microsoft.com/office/officeart/2005/8/layout/radial4"/>
    <dgm:cxn modelId="{26BAF5DF-76C4-45D3-86BB-737C4304F769}" type="presParOf" srcId="{94E28D4B-C707-45EC-9CF1-4AAA0EFA2EC6}" destId="{80978208-C2C9-438D-B100-294C3257BEE9}" srcOrd="2" destOrd="0" presId="urn:microsoft.com/office/officeart/2005/8/layout/radial4"/>
    <dgm:cxn modelId="{AA8B2A9C-B3CC-40D9-B91A-467D2F1B0983}" type="presParOf" srcId="{94E28D4B-C707-45EC-9CF1-4AAA0EFA2EC6}" destId="{1D33FFE0-B798-413A-9B75-8F3A48951FD5}" srcOrd="3" destOrd="0" presId="urn:microsoft.com/office/officeart/2005/8/layout/radial4"/>
    <dgm:cxn modelId="{4F7DE9A8-E468-40D2-89DD-38D56655FFF1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6B8E9E-6255-4269-9313-ABE09BE7301D}" type="doc">
      <dgm:prSet loTypeId="urn:microsoft.com/office/officeart/2005/8/layout/radial4" loCatId="relationship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B2285BE-0161-45D8-9860-151F2C6C5E86}">
      <dgm:prSet phldrT="[Текст]"/>
      <dgm:spPr>
        <a:solidFill>
          <a:srgbClr val="00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Субсидии (от латинского «</a:t>
          </a:r>
          <a:r>
            <a:rPr lang="en-US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»-поддержка)</a:t>
          </a:r>
          <a:endParaRPr lang="ru-RU" baseline="0" dirty="0">
            <a:solidFill>
              <a:srgbClr val="0070C0"/>
            </a:solidFill>
          </a:endParaRPr>
        </a:p>
      </dgm:t>
    </dgm:pt>
    <dgm:pt modelId="{DE83C983-9370-4F73-9B70-DBD8D81FFD10}" type="parTrans" cxnId="{800E0718-ECAE-4774-8117-8E8A9B3D35BC}">
      <dgm:prSet/>
      <dgm:spPr/>
      <dgm:t>
        <a:bodyPr/>
        <a:lstStyle/>
        <a:p>
          <a:endParaRPr lang="ru-RU"/>
        </a:p>
      </dgm:t>
    </dgm:pt>
    <dgm:pt modelId="{2F116328-53C1-423D-9F18-B727CE7582C6}" type="sibTrans" cxnId="{800E0718-ECAE-4774-8117-8E8A9B3D35BC}">
      <dgm:prSet/>
      <dgm:spPr/>
      <dgm:t>
        <a:bodyPr/>
        <a:lstStyle/>
        <a:p>
          <a:endParaRPr lang="ru-RU"/>
        </a:p>
      </dgm:t>
    </dgm:pt>
    <dgm:pt modelId="{A84D6B5C-8EF1-4319-8C13-FDED57AC4892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Предоставляются на условиях долевого </a:t>
          </a:r>
          <a:r>
            <a:rPr lang="ru-RU" b="1" dirty="0" err="1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 расходов других бюджетов</a:t>
          </a:r>
          <a:endParaRPr lang="ru-RU" b="1" dirty="0">
            <a:solidFill>
              <a:srgbClr val="0070C0"/>
            </a:solidFill>
          </a:endParaRPr>
        </a:p>
      </dgm:t>
    </dgm:pt>
    <dgm:pt modelId="{8574F713-3620-4476-937F-314D5D41A579}" type="parTrans" cxnId="{7FCA104A-CDEA-425F-BAD8-8F5DC82D72D8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094F2D75-9256-4186-B137-A28D4746C35B}" type="sibTrans" cxnId="{7FCA104A-CDEA-425F-BAD8-8F5DC82D72D8}">
      <dgm:prSet/>
      <dgm:spPr/>
      <dgm:t>
        <a:bodyPr/>
        <a:lstStyle/>
        <a:p>
          <a:endParaRPr lang="ru-RU"/>
        </a:p>
      </dgm:t>
    </dgm:pt>
    <dgm:pt modelId="{A6D566F9-A693-49A6-887B-1A6BD87B15D1}">
      <dgm:prSet phldrT="[Текст]"/>
      <dgm:spPr>
        <a:solidFill>
          <a:srgbClr val="FFCCFF"/>
        </a:solidFill>
      </dgm:spPr>
      <dgm:t>
        <a:bodyPr/>
        <a:lstStyle/>
        <a:p>
          <a:r>
            <a: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Вы «добавляете» средства, чтобы ваш ребенок купил себе новый телефон, если остальные он накопил сам</a:t>
          </a:r>
          <a:endParaRPr lang="ru-RU" b="1" dirty="0">
            <a:solidFill>
              <a:srgbClr val="0070C0"/>
            </a:solidFill>
          </a:endParaRPr>
        </a:p>
      </dgm:t>
    </dgm:pt>
    <dgm:pt modelId="{60A9330E-B347-4259-9A5C-2003ECF426D7}" type="parTrans" cxnId="{F5F98A52-795D-40C5-B1AD-0389CB3432CF}">
      <dgm:prSet/>
      <dgm:spPr>
        <a:solidFill>
          <a:srgbClr val="FFCCFF"/>
        </a:solidFill>
      </dgm:spPr>
      <dgm:t>
        <a:bodyPr/>
        <a:lstStyle/>
        <a:p>
          <a:endParaRPr lang="ru-RU"/>
        </a:p>
      </dgm:t>
    </dgm:pt>
    <dgm:pt modelId="{C1E8AB17-CC9A-4CC4-B0B7-E4C8567AC136}" type="sibTrans" cxnId="{F5F98A52-795D-40C5-B1AD-0389CB3432CF}">
      <dgm:prSet/>
      <dgm:spPr/>
      <dgm:t>
        <a:bodyPr/>
        <a:lstStyle/>
        <a:p>
          <a:endParaRPr lang="ru-RU"/>
        </a:p>
      </dgm:t>
    </dgm:pt>
    <dgm:pt modelId="{94E28D4B-C707-45EC-9CF1-4AAA0EFA2EC6}" type="pres">
      <dgm:prSet presAssocID="{A86B8E9E-6255-4269-9313-ABE09BE7301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F0EAE8-66EE-4AA5-8685-3EE4F6C9AC77}" type="pres">
      <dgm:prSet presAssocID="{4B2285BE-0161-45D8-9860-151F2C6C5E86}" presName="centerShape" presStyleLbl="node0" presStyleIdx="0" presStyleCnt="1" custScaleX="302574" custLinFactNeighborX="2805" custLinFactNeighborY="-13756"/>
      <dgm:spPr/>
      <dgm:t>
        <a:bodyPr/>
        <a:lstStyle/>
        <a:p>
          <a:endParaRPr lang="ru-RU"/>
        </a:p>
      </dgm:t>
    </dgm:pt>
    <dgm:pt modelId="{D4ED46AC-F844-428B-968D-F34BA5E09DED}" type="pres">
      <dgm:prSet presAssocID="{8574F713-3620-4476-937F-314D5D41A579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80978208-C2C9-438D-B100-294C3257BEE9}" type="pres">
      <dgm:prSet presAssocID="{A84D6B5C-8EF1-4319-8C13-FDED57AC4892}" presName="node" presStyleLbl="node1" presStyleIdx="0" presStyleCnt="2" custScaleX="211457" custScaleY="178682" custRadScaleRad="246527" custRadScaleInc="-29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33FFE0-B798-413A-9B75-8F3A48951FD5}" type="pres">
      <dgm:prSet presAssocID="{60A9330E-B347-4259-9A5C-2003ECF426D7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46004B77-768E-486D-B6C4-73ADCF5165E3}" type="pres">
      <dgm:prSet presAssocID="{A6D566F9-A693-49A6-887B-1A6BD87B15D1}" presName="node" presStyleLbl="node1" presStyleIdx="1" presStyleCnt="2" custScaleX="178693" custScaleY="179158" custRadScaleRad="249115" custRadScaleInc="2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CA104A-CDEA-425F-BAD8-8F5DC82D72D8}" srcId="{4B2285BE-0161-45D8-9860-151F2C6C5E86}" destId="{A84D6B5C-8EF1-4319-8C13-FDED57AC4892}" srcOrd="0" destOrd="0" parTransId="{8574F713-3620-4476-937F-314D5D41A579}" sibTransId="{094F2D75-9256-4186-B137-A28D4746C35B}"/>
    <dgm:cxn modelId="{ACC06281-8542-418D-87F8-3F9D674B279A}" type="presOf" srcId="{4B2285BE-0161-45D8-9860-151F2C6C5E86}" destId="{F8F0EAE8-66EE-4AA5-8685-3EE4F6C9AC77}" srcOrd="0" destOrd="0" presId="urn:microsoft.com/office/officeart/2005/8/layout/radial4"/>
    <dgm:cxn modelId="{1176D833-E691-4055-AF22-C913E1CF22F1}" type="presOf" srcId="{A6D566F9-A693-49A6-887B-1A6BD87B15D1}" destId="{46004B77-768E-486D-B6C4-73ADCF5165E3}" srcOrd="0" destOrd="0" presId="urn:microsoft.com/office/officeart/2005/8/layout/radial4"/>
    <dgm:cxn modelId="{85733734-BB9B-43B0-94D2-6EE1427AB6CF}" type="presOf" srcId="{60A9330E-B347-4259-9A5C-2003ECF426D7}" destId="{1D33FFE0-B798-413A-9B75-8F3A48951FD5}" srcOrd="0" destOrd="0" presId="urn:microsoft.com/office/officeart/2005/8/layout/radial4"/>
    <dgm:cxn modelId="{C7B282EF-5A5A-4DEA-9205-5EF34F4A15E2}" type="presOf" srcId="{A84D6B5C-8EF1-4319-8C13-FDED57AC4892}" destId="{80978208-C2C9-438D-B100-294C3257BEE9}" srcOrd="0" destOrd="0" presId="urn:microsoft.com/office/officeart/2005/8/layout/radial4"/>
    <dgm:cxn modelId="{F5F98A52-795D-40C5-B1AD-0389CB3432CF}" srcId="{4B2285BE-0161-45D8-9860-151F2C6C5E86}" destId="{A6D566F9-A693-49A6-887B-1A6BD87B15D1}" srcOrd="1" destOrd="0" parTransId="{60A9330E-B347-4259-9A5C-2003ECF426D7}" sibTransId="{C1E8AB17-CC9A-4CC4-B0B7-E4C8567AC136}"/>
    <dgm:cxn modelId="{800E0718-ECAE-4774-8117-8E8A9B3D35BC}" srcId="{A86B8E9E-6255-4269-9313-ABE09BE7301D}" destId="{4B2285BE-0161-45D8-9860-151F2C6C5E86}" srcOrd="0" destOrd="0" parTransId="{DE83C983-9370-4F73-9B70-DBD8D81FFD10}" sibTransId="{2F116328-53C1-423D-9F18-B727CE7582C6}"/>
    <dgm:cxn modelId="{3BCB9429-1950-4CC8-85CE-4E739F07FB8E}" type="presOf" srcId="{8574F713-3620-4476-937F-314D5D41A579}" destId="{D4ED46AC-F844-428B-968D-F34BA5E09DED}" srcOrd="0" destOrd="0" presId="urn:microsoft.com/office/officeart/2005/8/layout/radial4"/>
    <dgm:cxn modelId="{3BBB4B3E-0205-4B63-AD3A-4C812A97256A}" type="presOf" srcId="{A86B8E9E-6255-4269-9313-ABE09BE7301D}" destId="{94E28D4B-C707-45EC-9CF1-4AAA0EFA2EC6}" srcOrd="0" destOrd="0" presId="urn:microsoft.com/office/officeart/2005/8/layout/radial4"/>
    <dgm:cxn modelId="{08769027-8FA6-4EA6-AB4A-18EBE36882A3}" type="presParOf" srcId="{94E28D4B-C707-45EC-9CF1-4AAA0EFA2EC6}" destId="{F8F0EAE8-66EE-4AA5-8685-3EE4F6C9AC77}" srcOrd="0" destOrd="0" presId="urn:microsoft.com/office/officeart/2005/8/layout/radial4"/>
    <dgm:cxn modelId="{3EF5417F-118D-46A9-9B66-9BFC7D6D1A4A}" type="presParOf" srcId="{94E28D4B-C707-45EC-9CF1-4AAA0EFA2EC6}" destId="{D4ED46AC-F844-428B-968D-F34BA5E09DED}" srcOrd="1" destOrd="0" presId="urn:microsoft.com/office/officeart/2005/8/layout/radial4"/>
    <dgm:cxn modelId="{5A0C25D5-0890-449F-ACB5-9DBAEAC78BC7}" type="presParOf" srcId="{94E28D4B-C707-45EC-9CF1-4AAA0EFA2EC6}" destId="{80978208-C2C9-438D-B100-294C3257BEE9}" srcOrd="2" destOrd="0" presId="urn:microsoft.com/office/officeart/2005/8/layout/radial4"/>
    <dgm:cxn modelId="{D626C9AF-1377-43CC-91B4-AFC65C287C14}" type="presParOf" srcId="{94E28D4B-C707-45EC-9CF1-4AAA0EFA2EC6}" destId="{1D33FFE0-B798-413A-9B75-8F3A48951FD5}" srcOrd="3" destOrd="0" presId="urn:microsoft.com/office/officeart/2005/8/layout/radial4"/>
    <dgm:cxn modelId="{CA12AC10-E9C9-4079-A481-C7F6BC4B46A1}" type="presParOf" srcId="{94E28D4B-C707-45EC-9CF1-4AAA0EFA2EC6}" destId="{46004B77-768E-486D-B6C4-73ADCF5165E3}" srcOrd="4" destOrd="0" presId="urn:microsoft.com/office/officeart/2005/8/layout/radial4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4A9C71-5243-4375-98C7-BA189146832B}" type="doc">
      <dgm:prSet loTypeId="urn:microsoft.com/office/officeart/2005/8/layout/radial5" loCatId="cycle" qsTypeId="urn:microsoft.com/office/officeart/2005/8/quickstyle/3d1" qsCatId="3D" csTypeId="urn:microsoft.com/office/officeart/2005/8/colors/colorful1#11" csCatId="colorful" phldr="1"/>
      <dgm:spPr/>
      <dgm:t>
        <a:bodyPr/>
        <a:lstStyle/>
        <a:p>
          <a:endParaRPr lang="ru-RU"/>
        </a:p>
      </dgm:t>
    </dgm:pt>
    <dgm:pt modelId="{6F647F05-65E5-443B-9310-4AF895EEC1B0}">
      <dgm:prSet phldrT="[Текст]" custT="1"/>
      <dgm:spPr>
        <a:solidFill>
          <a:srgbClr val="9999FF"/>
        </a:solidFill>
      </dgm:spPr>
      <dgm:t>
        <a:bodyPr/>
        <a:lstStyle/>
        <a:p>
          <a:pPr algn="ctr"/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Расходы </a:t>
          </a:r>
        </a:p>
        <a:p>
          <a:pPr algn="ctr"/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2026 год</a:t>
          </a:r>
          <a:endParaRPr lang="ru-RU" sz="2000" b="1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000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rPr>
            <a:t>2 458 627,1 </a:t>
          </a:r>
          <a:r>
            <a: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. рублей</a:t>
          </a:r>
        </a:p>
      </dgm:t>
    </dgm:pt>
    <dgm:pt modelId="{75BFC95B-EA58-4583-BC2B-08582B3ED8DC}" type="parTrans" cxnId="{F280695C-BCD4-44D5-BD42-7B1024E9C69E}">
      <dgm:prSet/>
      <dgm:spPr/>
      <dgm:t>
        <a:bodyPr/>
        <a:lstStyle/>
        <a:p>
          <a:endParaRPr lang="ru-RU"/>
        </a:p>
      </dgm:t>
    </dgm:pt>
    <dgm:pt modelId="{FCC559A8-CB2E-461F-864E-CCB99C0FD9A4}" type="sibTrans" cxnId="{F280695C-BCD4-44D5-BD42-7B1024E9C69E}">
      <dgm:prSet/>
      <dgm:spPr/>
      <dgm:t>
        <a:bodyPr/>
        <a:lstStyle/>
        <a:p>
          <a:endParaRPr lang="ru-RU"/>
        </a:p>
      </dgm:t>
    </dgm:pt>
    <dgm:pt modelId="{3BA0FA79-0F0A-4F39-8C6F-85BF113366C3}">
      <dgm:prSet phldrT="[Текст]"/>
      <dgm:spPr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  <a:p>
          <a:endParaRPr lang="ru-RU" dirty="0"/>
        </a:p>
      </dgm:t>
    </dgm:pt>
    <dgm:pt modelId="{66E51CD7-05D6-4658-BDAA-92C6F3E19708}" type="parTrans" cxnId="{4A189105-0239-4451-ACE0-D31E9CBF66B8}">
      <dgm:prSet/>
      <dgm:spPr>
        <a:solidFill>
          <a:srgbClr val="9999FF"/>
        </a:solidFill>
      </dgm:spPr>
      <dgm:t>
        <a:bodyPr/>
        <a:lstStyle/>
        <a:p>
          <a:endParaRPr lang="ru-RU" dirty="0"/>
        </a:p>
      </dgm:t>
    </dgm:pt>
    <dgm:pt modelId="{3F86135B-3CC7-4CEB-B411-92453A9354E3}" type="sibTrans" cxnId="{4A189105-0239-4451-ACE0-D31E9CBF66B8}">
      <dgm:prSet/>
      <dgm:spPr/>
      <dgm:t>
        <a:bodyPr/>
        <a:lstStyle/>
        <a:p>
          <a:endParaRPr lang="ru-RU"/>
        </a:p>
      </dgm:t>
    </dgm:pt>
    <dgm:pt modelId="{420BA717-63F2-4ED1-9193-BDF0AD7BC7EB}">
      <dgm:prSet phldrT="[Текст]"/>
      <dgm:spPr>
        <a:solidFill>
          <a:srgbClr val="0070C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A8FC0520-4E1C-47C9-9459-5A566E2A3269}" type="parTrans" cxnId="{420E5929-73A4-4A38-8264-96367E09F888}">
      <dgm:prSet/>
      <dgm:spPr>
        <a:solidFill>
          <a:srgbClr val="FFFF00"/>
        </a:solidFill>
      </dgm:spPr>
      <dgm:t>
        <a:bodyPr/>
        <a:lstStyle/>
        <a:p>
          <a:endParaRPr lang="ru-RU" dirty="0"/>
        </a:p>
      </dgm:t>
    </dgm:pt>
    <dgm:pt modelId="{93B10FAD-F9FB-447F-AB26-67CC3C3A8B52}" type="sibTrans" cxnId="{420E5929-73A4-4A38-8264-96367E09F888}">
      <dgm:prSet/>
      <dgm:spPr/>
      <dgm:t>
        <a:bodyPr/>
        <a:lstStyle/>
        <a:p>
          <a:endParaRPr lang="ru-RU"/>
        </a:p>
      </dgm:t>
    </dgm:pt>
    <dgm:pt modelId="{AA0A2BD5-A368-4F17-8E9D-23F1FC377812}">
      <dgm:prSet phldrT="[Текст]"/>
      <dgm:spPr>
        <a:solidFill>
          <a:srgbClr val="FF000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598F354-400C-439C-BDD5-729D663E252E}" type="parTrans" cxnId="{48ECD170-E6C5-489E-A263-20CC615C17AB}">
      <dgm:prSet/>
      <dgm:spPr/>
      <dgm:t>
        <a:bodyPr/>
        <a:lstStyle/>
        <a:p>
          <a:endParaRPr lang="ru-RU" dirty="0"/>
        </a:p>
      </dgm:t>
    </dgm:pt>
    <dgm:pt modelId="{0A69E1AC-CA25-4F66-967D-B64CF01B740F}" type="sibTrans" cxnId="{48ECD170-E6C5-489E-A263-20CC615C17AB}">
      <dgm:prSet/>
      <dgm:spPr/>
      <dgm:t>
        <a:bodyPr/>
        <a:lstStyle/>
        <a:p>
          <a:endParaRPr lang="ru-RU"/>
        </a:p>
      </dgm:t>
    </dgm:pt>
    <dgm:pt modelId="{D78F1D4C-A2EF-4C56-940B-FB3F18A7298D}">
      <dgm:prSet phldrT="[Текст]"/>
      <dgm:spPr>
        <a:solidFill>
          <a:srgbClr val="9999FF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3B6B2775-EA0D-4CA6-A4A3-0187E341F68C}" type="sibTrans" cxnId="{A00878C0-A87A-42B9-83D7-EE8880E34935}">
      <dgm:prSet/>
      <dgm:spPr/>
      <dgm:t>
        <a:bodyPr/>
        <a:lstStyle/>
        <a:p>
          <a:endParaRPr lang="ru-RU"/>
        </a:p>
      </dgm:t>
    </dgm:pt>
    <dgm:pt modelId="{08170AFC-8E89-4179-A96D-636AFFD8C3F3}" type="parTrans" cxnId="{A00878C0-A87A-42B9-83D7-EE8880E34935}">
      <dgm:prSet/>
      <dgm:spPr>
        <a:solidFill>
          <a:srgbClr val="7030A0"/>
        </a:solidFill>
      </dgm:spPr>
      <dgm:t>
        <a:bodyPr/>
        <a:lstStyle/>
        <a:p>
          <a:endParaRPr lang="ru-RU" dirty="0"/>
        </a:p>
      </dgm:t>
    </dgm:pt>
    <dgm:pt modelId="{62E153EB-408C-4CB3-B6CA-2A439518E14B}">
      <dgm:prSet phldrT="[Текст]"/>
      <dgm:spPr>
        <a:solidFill>
          <a:srgbClr val="64AD03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69F9F7AF-4DAB-4B6C-A26F-22C945FB8A80}" type="sibTrans" cxnId="{54059384-7D56-4783-9E6B-CB7051B26B45}">
      <dgm:prSet/>
      <dgm:spPr/>
      <dgm:t>
        <a:bodyPr/>
        <a:lstStyle/>
        <a:p>
          <a:endParaRPr lang="ru-RU"/>
        </a:p>
      </dgm:t>
    </dgm:pt>
    <dgm:pt modelId="{77DF95E1-3397-43CE-99EF-E82D1E9B2066}" type="parTrans" cxnId="{54059384-7D56-4783-9E6B-CB7051B26B45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9F96D360-CB55-48DB-9778-BF90DCE1129E}">
      <dgm:prSet phldrT="[Текст]"/>
      <dgm:spPr>
        <a:solidFill>
          <a:srgbClr val="92F2A2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286A4893-ECEC-4EFE-BAC3-3F1C84511E21}" type="sibTrans" cxnId="{ABB8D3AC-32ED-44B8-98D1-601987ACC1D1}">
      <dgm:prSet/>
      <dgm:spPr/>
      <dgm:t>
        <a:bodyPr/>
        <a:lstStyle/>
        <a:p>
          <a:endParaRPr lang="ru-RU"/>
        </a:p>
      </dgm:t>
    </dgm:pt>
    <dgm:pt modelId="{BC4B6763-2F33-4CCB-B9CC-377BBD0F0800}" type="parTrans" cxnId="{ABB8D3AC-32ED-44B8-98D1-601987ACC1D1}">
      <dgm:prSet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endParaRPr lang="ru-RU" dirty="0"/>
        </a:p>
      </dgm:t>
    </dgm:pt>
    <dgm:pt modelId="{D2A69AB7-A0A6-4501-95CD-2902A3384DE3}">
      <dgm:prSet phldrT="[Текст]"/>
      <dgm:spPr>
        <a:solidFill>
          <a:srgbClr val="FF6699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B4AB27D7-F679-4C2F-B351-354C992C8F30}" type="sibTrans" cxnId="{BDBC8127-C9A5-4636-AF0A-79E42F53D923}">
      <dgm:prSet/>
      <dgm:spPr/>
      <dgm:t>
        <a:bodyPr/>
        <a:lstStyle/>
        <a:p>
          <a:endParaRPr lang="ru-RU"/>
        </a:p>
      </dgm:t>
    </dgm:pt>
    <dgm:pt modelId="{9DEE7B50-C1CB-48D2-999B-DF1098A88396}" type="parTrans" cxnId="{BDBC8127-C9A5-4636-AF0A-79E42F53D923}">
      <dgm:prSet/>
      <dgm:spPr>
        <a:solidFill>
          <a:srgbClr val="00B0F0"/>
        </a:solidFill>
      </dgm:spPr>
      <dgm:t>
        <a:bodyPr/>
        <a:lstStyle/>
        <a:p>
          <a:endParaRPr lang="ru-RU" dirty="0"/>
        </a:p>
      </dgm:t>
    </dgm:pt>
    <dgm:pt modelId="{637E412C-91EE-486E-8354-15F2384BE3EA}">
      <dgm:prSet phldrT="[Текст]"/>
      <dgm:spPr>
        <a:solidFill>
          <a:srgbClr val="FF66FF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C021BE46-16AF-4372-B2A0-67875E2C82CF}" type="parTrans" cxnId="{EA60BD94-54CE-450D-A117-19A3057D3DE3}">
      <dgm:prSet/>
      <dgm:spPr>
        <a:solidFill>
          <a:srgbClr val="FF0000"/>
        </a:solidFill>
      </dgm:spPr>
      <dgm:t>
        <a:bodyPr/>
        <a:lstStyle/>
        <a:p>
          <a:endParaRPr lang="ru-RU" dirty="0"/>
        </a:p>
      </dgm:t>
    </dgm:pt>
    <dgm:pt modelId="{6923DAD3-03A3-4184-9D76-6CCF9386A60A}" type="sibTrans" cxnId="{EA60BD94-54CE-450D-A117-19A3057D3DE3}">
      <dgm:prSet/>
      <dgm:spPr/>
      <dgm:t>
        <a:bodyPr/>
        <a:lstStyle/>
        <a:p>
          <a:endParaRPr lang="ru-RU"/>
        </a:p>
      </dgm:t>
    </dgm:pt>
    <dgm:pt modelId="{D63A74EC-A1EC-4823-AB28-835C2DE63D58}">
      <dgm:prSet phldrT="[Текст]"/>
      <dgm:spPr>
        <a:solidFill>
          <a:srgbClr val="7030A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8D513BD1-7137-4BB2-A1F4-1B02EFB0F34F}" type="parTrans" cxnId="{A5BC18A6-1C74-45AC-A35E-DB57538BF8E8}">
      <dgm:prSet/>
      <dgm:spPr>
        <a:solidFill>
          <a:srgbClr val="FF66FF"/>
        </a:solidFill>
      </dgm:spPr>
      <dgm:t>
        <a:bodyPr/>
        <a:lstStyle/>
        <a:p>
          <a:endParaRPr lang="ru-RU" dirty="0"/>
        </a:p>
      </dgm:t>
    </dgm:pt>
    <dgm:pt modelId="{791BBDCE-20BF-42D5-A05C-65C02968CEA7}" type="sibTrans" cxnId="{A5BC18A6-1C74-45AC-A35E-DB57538BF8E8}">
      <dgm:prSet/>
      <dgm:spPr/>
      <dgm:t>
        <a:bodyPr/>
        <a:lstStyle/>
        <a:p>
          <a:endParaRPr lang="ru-RU"/>
        </a:p>
      </dgm:t>
    </dgm:pt>
    <dgm:pt modelId="{4B1A8440-411B-4A5D-AFC7-3583C59ADD0E}">
      <dgm:prSet phldrT="[Текст]"/>
      <dgm:spPr>
        <a:solidFill>
          <a:srgbClr val="00B0F0"/>
        </a:solidFill>
        <a:scene3d>
          <a:camera prst="orthographicFront"/>
          <a:lightRig rig="flat" dir="t"/>
        </a:scene3d>
        <a:sp3d prstMaterial="dkEdge">
          <a:bevelT w="120900" h="88900"/>
          <a:bevelB w="88900" h="31750" prst="angle"/>
        </a:sp3d>
      </dgm:spPr>
      <dgm:t>
        <a:bodyPr/>
        <a:lstStyle/>
        <a:p>
          <a:endParaRPr lang="ru-RU" dirty="0"/>
        </a:p>
      </dgm:t>
    </dgm:pt>
    <dgm:pt modelId="{082CE592-953F-441B-B0C2-F864433A8493}" type="parTrans" cxnId="{C76B1FDD-1515-4548-A84A-CDE5C2B70761}">
      <dgm:prSet/>
      <dgm:spPr>
        <a:solidFill>
          <a:srgbClr val="0000FF"/>
        </a:solidFill>
      </dgm:spPr>
      <dgm:t>
        <a:bodyPr/>
        <a:lstStyle/>
        <a:p>
          <a:endParaRPr lang="ru-RU" dirty="0"/>
        </a:p>
      </dgm:t>
    </dgm:pt>
    <dgm:pt modelId="{0D0679BE-35CF-4C4A-B8A9-7CB6E4D6163D}" type="sibTrans" cxnId="{C76B1FDD-1515-4548-A84A-CDE5C2B70761}">
      <dgm:prSet/>
      <dgm:spPr/>
      <dgm:t>
        <a:bodyPr/>
        <a:lstStyle/>
        <a:p>
          <a:endParaRPr lang="ru-RU"/>
        </a:p>
      </dgm:t>
    </dgm:pt>
    <dgm:pt modelId="{8B82EA68-B59A-424E-9756-C221A13DB47F}" type="pres">
      <dgm:prSet presAssocID="{6B4A9C71-5243-4375-98C7-BA189146832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72E44C-8498-48F8-9652-E5DD6AC5818D}" type="pres">
      <dgm:prSet presAssocID="{6F647F05-65E5-443B-9310-4AF895EEC1B0}" presName="centerShape" presStyleLbl="node0" presStyleIdx="0" presStyleCnt="1" custScaleX="182204" custScaleY="179647" custLinFactNeighborX="-908" custLinFactNeighborY="1704"/>
      <dgm:spPr/>
      <dgm:t>
        <a:bodyPr/>
        <a:lstStyle/>
        <a:p>
          <a:endParaRPr lang="ru-RU"/>
        </a:p>
      </dgm:t>
    </dgm:pt>
    <dgm:pt modelId="{4731EA70-1FA8-49F5-A6BF-4AE9CB97C303}" type="pres">
      <dgm:prSet presAssocID="{8D513BD1-7137-4BB2-A1F4-1B02EFB0F34F}" presName="parTrans" presStyleLbl="sibTrans2D1" presStyleIdx="0" presStyleCnt="10"/>
      <dgm:spPr/>
      <dgm:t>
        <a:bodyPr/>
        <a:lstStyle/>
        <a:p>
          <a:endParaRPr lang="ru-RU"/>
        </a:p>
      </dgm:t>
    </dgm:pt>
    <dgm:pt modelId="{8D15C70B-27DC-4BC4-8B54-1A6B8CC1DBC1}" type="pres">
      <dgm:prSet presAssocID="{8D513BD1-7137-4BB2-A1F4-1B02EFB0F34F}" presName="connectorText" presStyleLbl="sibTrans2D1" presStyleIdx="0" presStyleCnt="10"/>
      <dgm:spPr/>
      <dgm:t>
        <a:bodyPr/>
        <a:lstStyle/>
        <a:p>
          <a:endParaRPr lang="ru-RU"/>
        </a:p>
      </dgm:t>
    </dgm:pt>
    <dgm:pt modelId="{E2EC1D87-F728-458A-8AB1-7A3D78F9D25E}" type="pres">
      <dgm:prSet presAssocID="{D63A74EC-A1EC-4823-AB28-835C2DE63D58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222DD-64BD-4A89-BBB9-2B80D8318D4A}" type="pres">
      <dgm:prSet presAssocID="{082CE592-953F-441B-B0C2-F864433A8493}" presName="parTrans" presStyleLbl="sibTrans2D1" presStyleIdx="1" presStyleCnt="10"/>
      <dgm:spPr/>
      <dgm:t>
        <a:bodyPr/>
        <a:lstStyle/>
        <a:p>
          <a:endParaRPr lang="ru-RU"/>
        </a:p>
      </dgm:t>
    </dgm:pt>
    <dgm:pt modelId="{839DF450-14DD-4280-9AEE-DA73938E9B9D}" type="pres">
      <dgm:prSet presAssocID="{082CE592-953F-441B-B0C2-F864433A8493}" presName="connectorText" presStyleLbl="sibTrans2D1" presStyleIdx="1" presStyleCnt="10"/>
      <dgm:spPr/>
      <dgm:t>
        <a:bodyPr/>
        <a:lstStyle/>
        <a:p>
          <a:endParaRPr lang="ru-RU"/>
        </a:p>
      </dgm:t>
    </dgm:pt>
    <dgm:pt modelId="{73BC26A8-8D0F-45E6-9E3B-37EADD227262}" type="pres">
      <dgm:prSet presAssocID="{4B1A8440-411B-4A5D-AFC7-3583C59ADD0E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F93DE9-E67A-4CE1-BC6B-5C458B1137B0}" type="pres">
      <dgm:prSet presAssocID="{C021BE46-16AF-4372-B2A0-67875E2C82CF}" presName="parTrans" presStyleLbl="sibTrans2D1" presStyleIdx="2" presStyleCnt="10"/>
      <dgm:spPr/>
      <dgm:t>
        <a:bodyPr/>
        <a:lstStyle/>
        <a:p>
          <a:endParaRPr lang="ru-RU"/>
        </a:p>
      </dgm:t>
    </dgm:pt>
    <dgm:pt modelId="{DA660ED5-C4B7-4208-928A-B8DD66837486}" type="pres">
      <dgm:prSet presAssocID="{C021BE46-16AF-4372-B2A0-67875E2C82CF}" presName="connectorText" presStyleLbl="sibTrans2D1" presStyleIdx="2" presStyleCnt="10"/>
      <dgm:spPr/>
      <dgm:t>
        <a:bodyPr/>
        <a:lstStyle/>
        <a:p>
          <a:endParaRPr lang="ru-RU"/>
        </a:p>
      </dgm:t>
    </dgm:pt>
    <dgm:pt modelId="{D8B200F5-4D07-49B2-A587-C2FE6CEC49F8}" type="pres">
      <dgm:prSet presAssocID="{637E412C-91EE-486E-8354-15F2384BE3EA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AB10C-E176-4610-B2C6-BE8F83AD0F9B}" type="pres">
      <dgm:prSet presAssocID="{A8FC0520-4E1C-47C9-9459-5A566E2A3269}" presName="parTrans" presStyleLbl="sibTrans2D1" presStyleIdx="3" presStyleCnt="10"/>
      <dgm:spPr/>
      <dgm:t>
        <a:bodyPr/>
        <a:lstStyle/>
        <a:p>
          <a:endParaRPr lang="ru-RU"/>
        </a:p>
      </dgm:t>
    </dgm:pt>
    <dgm:pt modelId="{47F0322C-5978-482D-A409-1280E22C6D82}" type="pres">
      <dgm:prSet presAssocID="{A8FC0520-4E1C-47C9-9459-5A566E2A3269}" presName="connectorText" presStyleLbl="sibTrans2D1" presStyleIdx="3" presStyleCnt="10"/>
      <dgm:spPr/>
      <dgm:t>
        <a:bodyPr/>
        <a:lstStyle/>
        <a:p>
          <a:endParaRPr lang="ru-RU"/>
        </a:p>
      </dgm:t>
    </dgm:pt>
    <dgm:pt modelId="{FFE63D16-C443-42C8-BB30-4CA61876A647}" type="pres">
      <dgm:prSet presAssocID="{420BA717-63F2-4ED1-9193-BDF0AD7BC7EB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950D33-9BD9-4D37-A533-789F5554AFB5}" type="pres">
      <dgm:prSet presAssocID="{6598F354-400C-439C-BDD5-729D663E252E}" presName="parTrans" presStyleLbl="sibTrans2D1" presStyleIdx="4" presStyleCnt="10"/>
      <dgm:spPr/>
      <dgm:t>
        <a:bodyPr/>
        <a:lstStyle/>
        <a:p>
          <a:endParaRPr lang="ru-RU"/>
        </a:p>
      </dgm:t>
    </dgm:pt>
    <dgm:pt modelId="{F326903B-AF5C-41D9-A950-9DE60C069BDF}" type="pres">
      <dgm:prSet presAssocID="{6598F354-400C-439C-BDD5-729D663E252E}" presName="connectorText" presStyleLbl="sibTrans2D1" presStyleIdx="4" presStyleCnt="10"/>
      <dgm:spPr/>
      <dgm:t>
        <a:bodyPr/>
        <a:lstStyle/>
        <a:p>
          <a:endParaRPr lang="ru-RU"/>
        </a:p>
      </dgm:t>
    </dgm:pt>
    <dgm:pt modelId="{EB1C3899-7B42-47CD-912B-DD035472498D}" type="pres">
      <dgm:prSet presAssocID="{AA0A2BD5-A368-4F17-8E9D-23F1FC377812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553CB-2478-4421-B002-5FA728364A78}" type="pres">
      <dgm:prSet presAssocID="{9DEE7B50-C1CB-48D2-999B-DF1098A88396}" presName="parTrans" presStyleLbl="sibTrans2D1" presStyleIdx="5" presStyleCnt="10"/>
      <dgm:spPr/>
      <dgm:t>
        <a:bodyPr/>
        <a:lstStyle/>
        <a:p>
          <a:endParaRPr lang="ru-RU"/>
        </a:p>
      </dgm:t>
    </dgm:pt>
    <dgm:pt modelId="{881BA4B6-6173-4BE7-ACB0-127409627ABA}" type="pres">
      <dgm:prSet presAssocID="{9DEE7B50-C1CB-48D2-999B-DF1098A88396}" presName="connectorText" presStyleLbl="sibTrans2D1" presStyleIdx="5" presStyleCnt="10"/>
      <dgm:spPr/>
      <dgm:t>
        <a:bodyPr/>
        <a:lstStyle/>
        <a:p>
          <a:endParaRPr lang="ru-RU"/>
        </a:p>
      </dgm:t>
    </dgm:pt>
    <dgm:pt modelId="{FED909B6-8F19-4D98-AAC2-EBEEF4830C2B}" type="pres">
      <dgm:prSet presAssocID="{D2A69AB7-A0A6-4501-95CD-2902A3384DE3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7EB92-DF16-476D-BB87-6C0D26E26F61}" type="pres">
      <dgm:prSet presAssocID="{BC4B6763-2F33-4CCB-B9CC-377BBD0F0800}" presName="parTrans" presStyleLbl="sibTrans2D1" presStyleIdx="6" presStyleCnt="10" custLinFactNeighborX="20802" custLinFactNeighborY="1454"/>
      <dgm:spPr/>
      <dgm:t>
        <a:bodyPr/>
        <a:lstStyle/>
        <a:p>
          <a:endParaRPr lang="ru-RU"/>
        </a:p>
      </dgm:t>
    </dgm:pt>
    <dgm:pt modelId="{E3A5A4EE-729B-477E-AEA8-7FC61FA6B941}" type="pres">
      <dgm:prSet presAssocID="{BC4B6763-2F33-4CCB-B9CC-377BBD0F0800}" presName="connectorText" presStyleLbl="sibTrans2D1" presStyleIdx="6" presStyleCnt="10"/>
      <dgm:spPr/>
      <dgm:t>
        <a:bodyPr/>
        <a:lstStyle/>
        <a:p>
          <a:endParaRPr lang="ru-RU"/>
        </a:p>
      </dgm:t>
    </dgm:pt>
    <dgm:pt modelId="{69EA0517-EDCB-4CEB-899F-D56DCF7B4404}" type="pres">
      <dgm:prSet presAssocID="{9F96D360-CB55-48DB-9778-BF90DCE1129E}" presName="node" presStyleLbl="node1" presStyleIdx="6" presStyleCnt="10" custRadScaleRad="101966" custRadScaleInc="-6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5AEB-3A20-4DC3-9A60-032AB2743B03}" type="pres">
      <dgm:prSet presAssocID="{77DF95E1-3397-43CE-99EF-E82D1E9B2066}" presName="parTrans" presStyleLbl="sibTrans2D1" presStyleIdx="7" presStyleCnt="10"/>
      <dgm:spPr/>
      <dgm:t>
        <a:bodyPr/>
        <a:lstStyle/>
        <a:p>
          <a:endParaRPr lang="ru-RU"/>
        </a:p>
      </dgm:t>
    </dgm:pt>
    <dgm:pt modelId="{4273F29E-B93C-44D6-A671-FCDC77ED9BA3}" type="pres">
      <dgm:prSet presAssocID="{77DF95E1-3397-43CE-99EF-E82D1E9B2066}" presName="connectorText" presStyleLbl="sibTrans2D1" presStyleIdx="7" presStyleCnt="10"/>
      <dgm:spPr/>
      <dgm:t>
        <a:bodyPr/>
        <a:lstStyle/>
        <a:p>
          <a:endParaRPr lang="ru-RU"/>
        </a:p>
      </dgm:t>
    </dgm:pt>
    <dgm:pt modelId="{83F11675-07D9-406F-853D-13FD28BBB805}" type="pres">
      <dgm:prSet presAssocID="{62E153EB-408C-4CB3-B6CA-2A439518E14B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27FC25-052B-426A-9E06-117E992234F6}" type="pres">
      <dgm:prSet presAssocID="{08170AFC-8E89-4179-A96D-636AFFD8C3F3}" presName="parTrans" presStyleLbl="sibTrans2D1" presStyleIdx="8" presStyleCnt="10"/>
      <dgm:spPr/>
      <dgm:t>
        <a:bodyPr/>
        <a:lstStyle/>
        <a:p>
          <a:endParaRPr lang="ru-RU"/>
        </a:p>
      </dgm:t>
    </dgm:pt>
    <dgm:pt modelId="{53D78D63-5F88-4163-9535-46A64127BD3A}" type="pres">
      <dgm:prSet presAssocID="{08170AFC-8E89-4179-A96D-636AFFD8C3F3}" presName="connectorText" presStyleLbl="sibTrans2D1" presStyleIdx="8" presStyleCnt="10"/>
      <dgm:spPr/>
      <dgm:t>
        <a:bodyPr/>
        <a:lstStyle/>
        <a:p>
          <a:endParaRPr lang="ru-RU"/>
        </a:p>
      </dgm:t>
    </dgm:pt>
    <dgm:pt modelId="{EDA34655-9131-4731-957F-5382F53A0660}" type="pres">
      <dgm:prSet presAssocID="{D78F1D4C-A2EF-4C56-940B-FB3F18A7298D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B84E4-4A31-43DB-B3BF-8E8EF2B79F2D}" type="pres">
      <dgm:prSet presAssocID="{66E51CD7-05D6-4658-BDAA-92C6F3E19708}" presName="parTrans" presStyleLbl="sibTrans2D1" presStyleIdx="9" presStyleCnt="10"/>
      <dgm:spPr/>
      <dgm:t>
        <a:bodyPr/>
        <a:lstStyle/>
        <a:p>
          <a:endParaRPr lang="ru-RU"/>
        </a:p>
      </dgm:t>
    </dgm:pt>
    <dgm:pt modelId="{C47D9E4B-AD47-4E79-B529-9B264E8F4F6B}" type="pres">
      <dgm:prSet presAssocID="{66E51CD7-05D6-4658-BDAA-92C6F3E19708}" presName="connectorText" presStyleLbl="sibTrans2D1" presStyleIdx="9" presStyleCnt="10"/>
      <dgm:spPr/>
      <dgm:t>
        <a:bodyPr/>
        <a:lstStyle/>
        <a:p>
          <a:endParaRPr lang="ru-RU"/>
        </a:p>
      </dgm:t>
    </dgm:pt>
    <dgm:pt modelId="{E0AC84DD-2093-416F-85DE-E547FE520660}" type="pres">
      <dgm:prSet presAssocID="{3BA0FA79-0F0A-4F39-8C6F-85BF113366C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DBC8127-C9A5-4636-AF0A-79E42F53D923}" srcId="{6F647F05-65E5-443B-9310-4AF895EEC1B0}" destId="{D2A69AB7-A0A6-4501-95CD-2902A3384DE3}" srcOrd="5" destOrd="0" parTransId="{9DEE7B50-C1CB-48D2-999B-DF1098A88396}" sibTransId="{B4AB27D7-F679-4C2F-B351-354C992C8F30}"/>
    <dgm:cxn modelId="{C512F195-6322-4D7D-94A7-20A4B53F8F35}" type="presOf" srcId="{9DEE7B50-C1CB-48D2-999B-DF1098A88396}" destId="{2F5553CB-2478-4421-B002-5FA728364A78}" srcOrd="0" destOrd="0" presId="urn:microsoft.com/office/officeart/2005/8/layout/radial5"/>
    <dgm:cxn modelId="{D21E0509-3A6A-4CA9-875F-99129C031445}" type="presOf" srcId="{082CE592-953F-441B-B0C2-F864433A8493}" destId="{A0E222DD-64BD-4A89-BBB9-2B80D8318D4A}" srcOrd="0" destOrd="0" presId="urn:microsoft.com/office/officeart/2005/8/layout/radial5"/>
    <dgm:cxn modelId="{420E5929-73A4-4A38-8264-96367E09F888}" srcId="{6F647F05-65E5-443B-9310-4AF895EEC1B0}" destId="{420BA717-63F2-4ED1-9193-BDF0AD7BC7EB}" srcOrd="3" destOrd="0" parTransId="{A8FC0520-4E1C-47C9-9459-5A566E2A3269}" sibTransId="{93B10FAD-F9FB-447F-AB26-67CC3C3A8B52}"/>
    <dgm:cxn modelId="{00EE3724-8379-46E7-BCF9-1AF1297D8A57}" type="presOf" srcId="{D78F1D4C-A2EF-4C56-940B-FB3F18A7298D}" destId="{EDA34655-9131-4731-957F-5382F53A0660}" srcOrd="0" destOrd="0" presId="urn:microsoft.com/office/officeart/2005/8/layout/radial5"/>
    <dgm:cxn modelId="{DC3DFE22-20AB-45CD-A9EF-D1DF11BC9CB1}" type="presOf" srcId="{66E51CD7-05D6-4658-BDAA-92C6F3E19708}" destId="{553B84E4-4A31-43DB-B3BF-8E8EF2B79F2D}" srcOrd="0" destOrd="0" presId="urn:microsoft.com/office/officeart/2005/8/layout/radial5"/>
    <dgm:cxn modelId="{081907DE-4A0C-4C51-86C9-64664F403DDF}" type="presOf" srcId="{4B1A8440-411B-4A5D-AFC7-3583C59ADD0E}" destId="{73BC26A8-8D0F-45E6-9E3B-37EADD227262}" srcOrd="0" destOrd="0" presId="urn:microsoft.com/office/officeart/2005/8/layout/radial5"/>
    <dgm:cxn modelId="{43BB477E-500A-4AC2-BE12-908445915216}" type="presOf" srcId="{08170AFC-8E89-4179-A96D-636AFFD8C3F3}" destId="{DF27FC25-052B-426A-9E06-117E992234F6}" srcOrd="0" destOrd="0" presId="urn:microsoft.com/office/officeart/2005/8/layout/radial5"/>
    <dgm:cxn modelId="{6CDA59E4-3F80-45C6-B9C8-9BFBEE00FB67}" type="presOf" srcId="{3BA0FA79-0F0A-4F39-8C6F-85BF113366C3}" destId="{E0AC84DD-2093-416F-85DE-E547FE520660}" srcOrd="0" destOrd="0" presId="urn:microsoft.com/office/officeart/2005/8/layout/radial5"/>
    <dgm:cxn modelId="{48ECD170-E6C5-489E-A263-20CC615C17AB}" srcId="{6F647F05-65E5-443B-9310-4AF895EEC1B0}" destId="{AA0A2BD5-A368-4F17-8E9D-23F1FC377812}" srcOrd="4" destOrd="0" parTransId="{6598F354-400C-439C-BDD5-729D663E252E}" sibTransId="{0A69E1AC-CA25-4F66-967D-B64CF01B740F}"/>
    <dgm:cxn modelId="{2C50638C-685F-4F50-8606-B34B1D237CD1}" type="presOf" srcId="{6598F354-400C-439C-BDD5-729D663E252E}" destId="{F326903B-AF5C-41D9-A950-9DE60C069BDF}" srcOrd="1" destOrd="0" presId="urn:microsoft.com/office/officeart/2005/8/layout/radial5"/>
    <dgm:cxn modelId="{7B4D1AF1-BD3B-41F5-97DD-B1162834391F}" type="presOf" srcId="{62E153EB-408C-4CB3-B6CA-2A439518E14B}" destId="{83F11675-07D9-406F-853D-13FD28BBB805}" srcOrd="0" destOrd="0" presId="urn:microsoft.com/office/officeart/2005/8/layout/radial5"/>
    <dgm:cxn modelId="{8A77CD8A-7B29-423E-BE5D-B2D93D0C3B3F}" type="presOf" srcId="{66E51CD7-05D6-4658-BDAA-92C6F3E19708}" destId="{C47D9E4B-AD47-4E79-B529-9B264E8F4F6B}" srcOrd="1" destOrd="0" presId="urn:microsoft.com/office/officeart/2005/8/layout/radial5"/>
    <dgm:cxn modelId="{ABB8D3AC-32ED-44B8-98D1-601987ACC1D1}" srcId="{6F647F05-65E5-443B-9310-4AF895EEC1B0}" destId="{9F96D360-CB55-48DB-9778-BF90DCE1129E}" srcOrd="6" destOrd="0" parTransId="{BC4B6763-2F33-4CCB-B9CC-377BBD0F0800}" sibTransId="{286A4893-ECEC-4EFE-BAC3-3F1C84511E21}"/>
    <dgm:cxn modelId="{6A9D5BE6-B881-43F2-8EE0-EE891AB821A3}" type="presOf" srcId="{08170AFC-8E89-4179-A96D-636AFFD8C3F3}" destId="{53D78D63-5F88-4163-9535-46A64127BD3A}" srcOrd="1" destOrd="0" presId="urn:microsoft.com/office/officeart/2005/8/layout/radial5"/>
    <dgm:cxn modelId="{F280695C-BCD4-44D5-BD42-7B1024E9C69E}" srcId="{6B4A9C71-5243-4375-98C7-BA189146832B}" destId="{6F647F05-65E5-443B-9310-4AF895EEC1B0}" srcOrd="0" destOrd="0" parTransId="{75BFC95B-EA58-4583-BC2B-08582B3ED8DC}" sibTransId="{FCC559A8-CB2E-461F-864E-CCB99C0FD9A4}"/>
    <dgm:cxn modelId="{9B2AF0B5-B317-42E0-84FF-76DFC10DCA8A}" type="presOf" srcId="{6598F354-400C-439C-BDD5-729D663E252E}" destId="{FA950D33-9BD9-4D37-A533-789F5554AFB5}" srcOrd="0" destOrd="0" presId="urn:microsoft.com/office/officeart/2005/8/layout/radial5"/>
    <dgm:cxn modelId="{CE3830C8-7F96-4FEC-BCCF-9CF9CBBFF06C}" type="presOf" srcId="{6B4A9C71-5243-4375-98C7-BA189146832B}" destId="{8B82EA68-B59A-424E-9756-C221A13DB47F}" srcOrd="0" destOrd="0" presId="urn:microsoft.com/office/officeart/2005/8/layout/radial5"/>
    <dgm:cxn modelId="{6CC10928-B621-4851-9550-E19AB47279F4}" type="presOf" srcId="{082CE592-953F-441B-B0C2-F864433A8493}" destId="{839DF450-14DD-4280-9AEE-DA73938E9B9D}" srcOrd="1" destOrd="0" presId="urn:microsoft.com/office/officeart/2005/8/layout/radial5"/>
    <dgm:cxn modelId="{4A189105-0239-4451-ACE0-D31E9CBF66B8}" srcId="{6F647F05-65E5-443B-9310-4AF895EEC1B0}" destId="{3BA0FA79-0F0A-4F39-8C6F-85BF113366C3}" srcOrd="9" destOrd="0" parTransId="{66E51CD7-05D6-4658-BDAA-92C6F3E19708}" sibTransId="{3F86135B-3CC7-4CEB-B411-92453A9354E3}"/>
    <dgm:cxn modelId="{A00878C0-A87A-42B9-83D7-EE8880E34935}" srcId="{6F647F05-65E5-443B-9310-4AF895EEC1B0}" destId="{D78F1D4C-A2EF-4C56-940B-FB3F18A7298D}" srcOrd="8" destOrd="0" parTransId="{08170AFC-8E89-4179-A96D-636AFFD8C3F3}" sibTransId="{3B6B2775-EA0D-4CA6-A4A3-0187E341F68C}"/>
    <dgm:cxn modelId="{C7BB9031-803A-442A-A7EC-E1AEF884DD31}" type="presOf" srcId="{D63A74EC-A1EC-4823-AB28-835C2DE63D58}" destId="{E2EC1D87-F728-458A-8AB1-7A3D78F9D25E}" srcOrd="0" destOrd="0" presId="urn:microsoft.com/office/officeart/2005/8/layout/radial5"/>
    <dgm:cxn modelId="{EA60BD94-54CE-450D-A117-19A3057D3DE3}" srcId="{6F647F05-65E5-443B-9310-4AF895EEC1B0}" destId="{637E412C-91EE-486E-8354-15F2384BE3EA}" srcOrd="2" destOrd="0" parTransId="{C021BE46-16AF-4372-B2A0-67875E2C82CF}" sibTransId="{6923DAD3-03A3-4184-9D76-6CCF9386A60A}"/>
    <dgm:cxn modelId="{5A61D95C-EEEE-43BC-B203-9AEED20D6152}" type="presOf" srcId="{C021BE46-16AF-4372-B2A0-67875E2C82CF}" destId="{06F93DE9-E67A-4CE1-BC6B-5C458B1137B0}" srcOrd="0" destOrd="0" presId="urn:microsoft.com/office/officeart/2005/8/layout/radial5"/>
    <dgm:cxn modelId="{D61E669E-5FCF-41B7-846F-D53E817981C0}" type="presOf" srcId="{9F96D360-CB55-48DB-9778-BF90DCE1129E}" destId="{69EA0517-EDCB-4CEB-899F-D56DCF7B4404}" srcOrd="0" destOrd="0" presId="urn:microsoft.com/office/officeart/2005/8/layout/radial5"/>
    <dgm:cxn modelId="{9BF1341E-A823-44C7-A38D-4D5174CFAB1B}" type="presOf" srcId="{BC4B6763-2F33-4CCB-B9CC-377BBD0F0800}" destId="{A0B7EB92-DF16-476D-BB87-6C0D26E26F61}" srcOrd="0" destOrd="0" presId="urn:microsoft.com/office/officeart/2005/8/layout/radial5"/>
    <dgm:cxn modelId="{A5BC18A6-1C74-45AC-A35E-DB57538BF8E8}" srcId="{6F647F05-65E5-443B-9310-4AF895EEC1B0}" destId="{D63A74EC-A1EC-4823-AB28-835C2DE63D58}" srcOrd="0" destOrd="0" parTransId="{8D513BD1-7137-4BB2-A1F4-1B02EFB0F34F}" sibTransId="{791BBDCE-20BF-42D5-A05C-65C02968CEA7}"/>
    <dgm:cxn modelId="{E6FF2795-18E3-4969-981C-C90090CB1644}" type="presOf" srcId="{8D513BD1-7137-4BB2-A1F4-1B02EFB0F34F}" destId="{4731EA70-1FA8-49F5-A6BF-4AE9CB97C303}" srcOrd="0" destOrd="0" presId="urn:microsoft.com/office/officeart/2005/8/layout/radial5"/>
    <dgm:cxn modelId="{6A452CD2-288F-40EB-A3EA-F0D7D31842B0}" type="presOf" srcId="{A8FC0520-4E1C-47C9-9459-5A566E2A3269}" destId="{E7EAB10C-E176-4610-B2C6-BE8F83AD0F9B}" srcOrd="0" destOrd="0" presId="urn:microsoft.com/office/officeart/2005/8/layout/radial5"/>
    <dgm:cxn modelId="{9117BB6E-0707-4FDA-8577-ADB7A64ABA7D}" type="presOf" srcId="{420BA717-63F2-4ED1-9193-BDF0AD7BC7EB}" destId="{FFE63D16-C443-42C8-BB30-4CA61876A647}" srcOrd="0" destOrd="0" presId="urn:microsoft.com/office/officeart/2005/8/layout/radial5"/>
    <dgm:cxn modelId="{A72CDF85-3007-494F-ACD1-90ED220C2D88}" type="presOf" srcId="{77DF95E1-3397-43CE-99EF-E82D1E9B2066}" destId="{4273F29E-B93C-44D6-A671-FCDC77ED9BA3}" srcOrd="1" destOrd="0" presId="urn:microsoft.com/office/officeart/2005/8/layout/radial5"/>
    <dgm:cxn modelId="{9EC39CAD-CD09-443E-A7BD-662331197DD2}" type="presOf" srcId="{9DEE7B50-C1CB-48D2-999B-DF1098A88396}" destId="{881BA4B6-6173-4BE7-ACB0-127409627ABA}" srcOrd="1" destOrd="0" presId="urn:microsoft.com/office/officeart/2005/8/layout/radial5"/>
    <dgm:cxn modelId="{204D9316-7A1C-48DC-9DE4-74329411D378}" type="presOf" srcId="{8D513BD1-7137-4BB2-A1F4-1B02EFB0F34F}" destId="{8D15C70B-27DC-4BC4-8B54-1A6B8CC1DBC1}" srcOrd="1" destOrd="0" presId="urn:microsoft.com/office/officeart/2005/8/layout/radial5"/>
    <dgm:cxn modelId="{52D3A261-BFD1-4C99-8CC4-DC11428A02A7}" type="presOf" srcId="{77DF95E1-3397-43CE-99EF-E82D1E9B2066}" destId="{7A035AEB-3A20-4DC3-9A60-032AB2743B03}" srcOrd="0" destOrd="0" presId="urn:microsoft.com/office/officeart/2005/8/layout/radial5"/>
    <dgm:cxn modelId="{49FE7B7A-5075-42D2-BB47-6E97B38208B1}" type="presOf" srcId="{AA0A2BD5-A368-4F17-8E9D-23F1FC377812}" destId="{EB1C3899-7B42-47CD-912B-DD035472498D}" srcOrd="0" destOrd="0" presId="urn:microsoft.com/office/officeart/2005/8/layout/radial5"/>
    <dgm:cxn modelId="{8689F26E-9A25-4376-B917-2776AD40B059}" type="presOf" srcId="{D2A69AB7-A0A6-4501-95CD-2902A3384DE3}" destId="{FED909B6-8F19-4D98-AAC2-EBEEF4830C2B}" srcOrd="0" destOrd="0" presId="urn:microsoft.com/office/officeart/2005/8/layout/radial5"/>
    <dgm:cxn modelId="{90BEDDEF-A28E-48EB-A2B0-D16CE8F76383}" type="presOf" srcId="{637E412C-91EE-486E-8354-15F2384BE3EA}" destId="{D8B200F5-4D07-49B2-A587-C2FE6CEC49F8}" srcOrd="0" destOrd="0" presId="urn:microsoft.com/office/officeart/2005/8/layout/radial5"/>
    <dgm:cxn modelId="{36024801-2C2A-40A9-B46C-75B4F7D49A22}" type="presOf" srcId="{6F647F05-65E5-443B-9310-4AF895EEC1B0}" destId="{ED72E44C-8498-48F8-9652-E5DD6AC5818D}" srcOrd="0" destOrd="0" presId="urn:microsoft.com/office/officeart/2005/8/layout/radial5"/>
    <dgm:cxn modelId="{D63D4FA6-04D6-41FC-8989-70C1E03E569D}" type="presOf" srcId="{C021BE46-16AF-4372-B2A0-67875E2C82CF}" destId="{DA660ED5-C4B7-4208-928A-B8DD66837486}" srcOrd="1" destOrd="0" presId="urn:microsoft.com/office/officeart/2005/8/layout/radial5"/>
    <dgm:cxn modelId="{12644178-2418-4AC0-A5FE-88D3B8A4B573}" type="presOf" srcId="{A8FC0520-4E1C-47C9-9459-5A566E2A3269}" destId="{47F0322C-5978-482D-A409-1280E22C6D82}" srcOrd="1" destOrd="0" presId="urn:microsoft.com/office/officeart/2005/8/layout/radial5"/>
    <dgm:cxn modelId="{C76B1FDD-1515-4548-A84A-CDE5C2B70761}" srcId="{6F647F05-65E5-443B-9310-4AF895EEC1B0}" destId="{4B1A8440-411B-4A5D-AFC7-3583C59ADD0E}" srcOrd="1" destOrd="0" parTransId="{082CE592-953F-441B-B0C2-F864433A8493}" sibTransId="{0D0679BE-35CF-4C4A-B8A9-7CB6E4D6163D}"/>
    <dgm:cxn modelId="{A3BFB52A-E344-4547-881E-4EFFE5FC3738}" type="presOf" srcId="{BC4B6763-2F33-4CCB-B9CC-377BBD0F0800}" destId="{E3A5A4EE-729B-477E-AEA8-7FC61FA6B941}" srcOrd="1" destOrd="0" presId="urn:microsoft.com/office/officeart/2005/8/layout/radial5"/>
    <dgm:cxn modelId="{54059384-7D56-4783-9E6B-CB7051B26B45}" srcId="{6F647F05-65E5-443B-9310-4AF895EEC1B0}" destId="{62E153EB-408C-4CB3-B6CA-2A439518E14B}" srcOrd="7" destOrd="0" parTransId="{77DF95E1-3397-43CE-99EF-E82D1E9B2066}" sibTransId="{69F9F7AF-4DAB-4B6C-A26F-22C945FB8A80}"/>
    <dgm:cxn modelId="{3B27A382-BD54-48E6-8697-8A24EEF16032}" type="presParOf" srcId="{8B82EA68-B59A-424E-9756-C221A13DB47F}" destId="{ED72E44C-8498-48F8-9652-E5DD6AC5818D}" srcOrd="0" destOrd="0" presId="urn:microsoft.com/office/officeart/2005/8/layout/radial5"/>
    <dgm:cxn modelId="{D6771149-FA5D-4223-8211-42BD071A6EE2}" type="presParOf" srcId="{8B82EA68-B59A-424E-9756-C221A13DB47F}" destId="{4731EA70-1FA8-49F5-A6BF-4AE9CB97C303}" srcOrd="1" destOrd="0" presId="urn:microsoft.com/office/officeart/2005/8/layout/radial5"/>
    <dgm:cxn modelId="{CB860E36-CDBD-4604-917B-1B7A6693B167}" type="presParOf" srcId="{4731EA70-1FA8-49F5-A6BF-4AE9CB97C303}" destId="{8D15C70B-27DC-4BC4-8B54-1A6B8CC1DBC1}" srcOrd="0" destOrd="0" presId="urn:microsoft.com/office/officeart/2005/8/layout/radial5"/>
    <dgm:cxn modelId="{CDC0DBBD-C055-47D3-958B-391E7714F2FC}" type="presParOf" srcId="{8B82EA68-B59A-424E-9756-C221A13DB47F}" destId="{E2EC1D87-F728-458A-8AB1-7A3D78F9D25E}" srcOrd="2" destOrd="0" presId="urn:microsoft.com/office/officeart/2005/8/layout/radial5"/>
    <dgm:cxn modelId="{68DF0175-75FF-4821-B6EF-21CCC5D16C29}" type="presParOf" srcId="{8B82EA68-B59A-424E-9756-C221A13DB47F}" destId="{A0E222DD-64BD-4A89-BBB9-2B80D8318D4A}" srcOrd="3" destOrd="0" presId="urn:microsoft.com/office/officeart/2005/8/layout/radial5"/>
    <dgm:cxn modelId="{698BF36D-4A8B-4006-AC3E-50988D70BF5E}" type="presParOf" srcId="{A0E222DD-64BD-4A89-BBB9-2B80D8318D4A}" destId="{839DF450-14DD-4280-9AEE-DA73938E9B9D}" srcOrd="0" destOrd="0" presId="urn:microsoft.com/office/officeart/2005/8/layout/radial5"/>
    <dgm:cxn modelId="{49E8F6D9-F52E-4B26-8A58-05470F04B9DF}" type="presParOf" srcId="{8B82EA68-B59A-424E-9756-C221A13DB47F}" destId="{73BC26A8-8D0F-45E6-9E3B-37EADD227262}" srcOrd="4" destOrd="0" presId="urn:microsoft.com/office/officeart/2005/8/layout/radial5"/>
    <dgm:cxn modelId="{8AD18FEA-9456-42B2-BCC8-34689F6D7B5F}" type="presParOf" srcId="{8B82EA68-B59A-424E-9756-C221A13DB47F}" destId="{06F93DE9-E67A-4CE1-BC6B-5C458B1137B0}" srcOrd="5" destOrd="0" presId="urn:microsoft.com/office/officeart/2005/8/layout/radial5"/>
    <dgm:cxn modelId="{4B1D3BED-53FE-417F-99F5-A6B08EC9175E}" type="presParOf" srcId="{06F93DE9-E67A-4CE1-BC6B-5C458B1137B0}" destId="{DA660ED5-C4B7-4208-928A-B8DD66837486}" srcOrd="0" destOrd="0" presId="urn:microsoft.com/office/officeart/2005/8/layout/radial5"/>
    <dgm:cxn modelId="{BD4E665F-1FA6-403A-B704-33CA54D6021A}" type="presParOf" srcId="{8B82EA68-B59A-424E-9756-C221A13DB47F}" destId="{D8B200F5-4D07-49B2-A587-C2FE6CEC49F8}" srcOrd="6" destOrd="0" presId="urn:microsoft.com/office/officeart/2005/8/layout/radial5"/>
    <dgm:cxn modelId="{5AA6CE70-B6FC-4B3E-8378-B4B94CDA8268}" type="presParOf" srcId="{8B82EA68-B59A-424E-9756-C221A13DB47F}" destId="{E7EAB10C-E176-4610-B2C6-BE8F83AD0F9B}" srcOrd="7" destOrd="0" presId="urn:microsoft.com/office/officeart/2005/8/layout/radial5"/>
    <dgm:cxn modelId="{B94413CB-2395-4EBB-B78C-464EF0A7F22D}" type="presParOf" srcId="{E7EAB10C-E176-4610-B2C6-BE8F83AD0F9B}" destId="{47F0322C-5978-482D-A409-1280E22C6D82}" srcOrd="0" destOrd="0" presId="urn:microsoft.com/office/officeart/2005/8/layout/radial5"/>
    <dgm:cxn modelId="{E0ACD249-0F1C-445A-8088-94AAFAFBB710}" type="presParOf" srcId="{8B82EA68-B59A-424E-9756-C221A13DB47F}" destId="{FFE63D16-C443-42C8-BB30-4CA61876A647}" srcOrd="8" destOrd="0" presId="urn:microsoft.com/office/officeart/2005/8/layout/radial5"/>
    <dgm:cxn modelId="{EC2B5068-8BB4-475D-9EAE-6AA63984FB5C}" type="presParOf" srcId="{8B82EA68-B59A-424E-9756-C221A13DB47F}" destId="{FA950D33-9BD9-4D37-A533-789F5554AFB5}" srcOrd="9" destOrd="0" presId="urn:microsoft.com/office/officeart/2005/8/layout/radial5"/>
    <dgm:cxn modelId="{5CD86CEB-CAE0-44C9-AD72-44FEF63522DA}" type="presParOf" srcId="{FA950D33-9BD9-4D37-A533-789F5554AFB5}" destId="{F326903B-AF5C-41D9-A950-9DE60C069BDF}" srcOrd="0" destOrd="0" presId="urn:microsoft.com/office/officeart/2005/8/layout/radial5"/>
    <dgm:cxn modelId="{FE56AA09-6ADB-4687-B9FA-9841DDACDDAD}" type="presParOf" srcId="{8B82EA68-B59A-424E-9756-C221A13DB47F}" destId="{EB1C3899-7B42-47CD-912B-DD035472498D}" srcOrd="10" destOrd="0" presId="urn:microsoft.com/office/officeart/2005/8/layout/radial5"/>
    <dgm:cxn modelId="{EF238C57-0F80-4CEA-ACF4-7FD68DA69048}" type="presParOf" srcId="{8B82EA68-B59A-424E-9756-C221A13DB47F}" destId="{2F5553CB-2478-4421-B002-5FA728364A78}" srcOrd="11" destOrd="0" presId="urn:microsoft.com/office/officeart/2005/8/layout/radial5"/>
    <dgm:cxn modelId="{CA0EE916-DB26-4A01-A0B2-2A5BE619B696}" type="presParOf" srcId="{2F5553CB-2478-4421-B002-5FA728364A78}" destId="{881BA4B6-6173-4BE7-ACB0-127409627ABA}" srcOrd="0" destOrd="0" presId="urn:microsoft.com/office/officeart/2005/8/layout/radial5"/>
    <dgm:cxn modelId="{378B2056-77A2-48C8-B7D7-3809C2A0D848}" type="presParOf" srcId="{8B82EA68-B59A-424E-9756-C221A13DB47F}" destId="{FED909B6-8F19-4D98-AAC2-EBEEF4830C2B}" srcOrd="12" destOrd="0" presId="urn:microsoft.com/office/officeart/2005/8/layout/radial5"/>
    <dgm:cxn modelId="{6EC83BE3-DF32-494A-B642-3516854F027B}" type="presParOf" srcId="{8B82EA68-B59A-424E-9756-C221A13DB47F}" destId="{A0B7EB92-DF16-476D-BB87-6C0D26E26F61}" srcOrd="13" destOrd="0" presId="urn:microsoft.com/office/officeart/2005/8/layout/radial5"/>
    <dgm:cxn modelId="{82D0EC74-76C1-4272-85FC-0D018D8C4081}" type="presParOf" srcId="{A0B7EB92-DF16-476D-BB87-6C0D26E26F61}" destId="{E3A5A4EE-729B-477E-AEA8-7FC61FA6B941}" srcOrd="0" destOrd="0" presId="urn:microsoft.com/office/officeart/2005/8/layout/radial5"/>
    <dgm:cxn modelId="{3E17E993-EFC7-4502-9EDB-AD2742D3EA2B}" type="presParOf" srcId="{8B82EA68-B59A-424E-9756-C221A13DB47F}" destId="{69EA0517-EDCB-4CEB-899F-D56DCF7B4404}" srcOrd="14" destOrd="0" presId="urn:microsoft.com/office/officeart/2005/8/layout/radial5"/>
    <dgm:cxn modelId="{F9C9F98E-D9F6-4F05-9CCB-E3CE4E4C5C55}" type="presParOf" srcId="{8B82EA68-B59A-424E-9756-C221A13DB47F}" destId="{7A035AEB-3A20-4DC3-9A60-032AB2743B03}" srcOrd="15" destOrd="0" presId="urn:microsoft.com/office/officeart/2005/8/layout/radial5"/>
    <dgm:cxn modelId="{36275EE8-B9DA-49B7-9DB8-8DC09DECBAD2}" type="presParOf" srcId="{7A035AEB-3A20-4DC3-9A60-032AB2743B03}" destId="{4273F29E-B93C-44D6-A671-FCDC77ED9BA3}" srcOrd="0" destOrd="0" presId="urn:microsoft.com/office/officeart/2005/8/layout/radial5"/>
    <dgm:cxn modelId="{F80C3F3B-3689-4A3F-80E5-DFC7CC35A656}" type="presParOf" srcId="{8B82EA68-B59A-424E-9756-C221A13DB47F}" destId="{83F11675-07D9-406F-853D-13FD28BBB805}" srcOrd="16" destOrd="0" presId="urn:microsoft.com/office/officeart/2005/8/layout/radial5"/>
    <dgm:cxn modelId="{CF4715CE-D88D-4EAA-95EA-B59519396490}" type="presParOf" srcId="{8B82EA68-B59A-424E-9756-C221A13DB47F}" destId="{DF27FC25-052B-426A-9E06-117E992234F6}" srcOrd="17" destOrd="0" presId="urn:microsoft.com/office/officeart/2005/8/layout/radial5"/>
    <dgm:cxn modelId="{F46AA882-2EDB-4C80-95A4-7276A501691D}" type="presParOf" srcId="{DF27FC25-052B-426A-9E06-117E992234F6}" destId="{53D78D63-5F88-4163-9535-46A64127BD3A}" srcOrd="0" destOrd="0" presId="urn:microsoft.com/office/officeart/2005/8/layout/radial5"/>
    <dgm:cxn modelId="{988085C5-E0CF-48AD-B379-4606543C32DE}" type="presParOf" srcId="{8B82EA68-B59A-424E-9756-C221A13DB47F}" destId="{EDA34655-9131-4731-957F-5382F53A0660}" srcOrd="18" destOrd="0" presId="urn:microsoft.com/office/officeart/2005/8/layout/radial5"/>
    <dgm:cxn modelId="{602E431E-8A53-4C97-A58F-E4C831ABDBEF}" type="presParOf" srcId="{8B82EA68-B59A-424E-9756-C221A13DB47F}" destId="{553B84E4-4A31-43DB-B3BF-8E8EF2B79F2D}" srcOrd="19" destOrd="0" presId="urn:microsoft.com/office/officeart/2005/8/layout/radial5"/>
    <dgm:cxn modelId="{D9391A54-F306-4BCF-A64A-4B7E9019F910}" type="presParOf" srcId="{553B84E4-4A31-43DB-B3BF-8E8EF2B79F2D}" destId="{C47D9E4B-AD47-4E79-B529-9B264E8F4F6B}" srcOrd="0" destOrd="0" presId="urn:microsoft.com/office/officeart/2005/8/layout/radial5"/>
    <dgm:cxn modelId="{0F63FC66-E37E-48A8-B561-7D615B05AB44}" type="presParOf" srcId="{8B82EA68-B59A-424E-9756-C221A13DB47F}" destId="{E0AC84DD-2093-416F-85DE-E547FE520660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0A28DC-67B3-49AC-A430-CF0DB0338D90}">
      <dsp:nvSpPr>
        <dsp:cNvPr id="0" name=""/>
        <dsp:cNvSpPr/>
      </dsp:nvSpPr>
      <dsp:spPr>
        <a:xfrm>
          <a:off x="9998" y="291741"/>
          <a:ext cx="3307387" cy="140493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Объявление в средствах массовой информации о проведении Публичных слушаний</a:t>
          </a:r>
          <a:endParaRPr lang="ru-RU" sz="19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998" y="291741"/>
        <a:ext cx="3307387" cy="1404938"/>
      </dsp:txXfrm>
    </dsp:sp>
    <dsp:sp modelId="{5CAAD7E9-FF31-405B-BC31-DA13B8398BAC}">
      <dsp:nvSpPr>
        <dsp:cNvPr id="0" name=""/>
        <dsp:cNvSpPr/>
      </dsp:nvSpPr>
      <dsp:spPr>
        <a:xfrm rot="21588734">
          <a:off x="3571855" y="447558"/>
          <a:ext cx="690126" cy="8202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21588734">
        <a:off x="3571855" y="447558"/>
        <a:ext cx="690126" cy="820232"/>
      </dsp:txXfrm>
    </dsp:sp>
    <dsp:sp modelId="{29054A96-460B-49D9-B847-F656838E6B04}">
      <dsp:nvSpPr>
        <dsp:cNvPr id="0" name=""/>
        <dsp:cNvSpPr/>
      </dsp:nvSpPr>
      <dsp:spPr>
        <a:xfrm>
          <a:off x="4619504" y="223953"/>
          <a:ext cx="3801345" cy="1508684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Внесение предложений по 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проекту</a:t>
          </a:r>
          <a:r>
            <a:rPr lang="ru-RU" sz="1900" b="1" kern="1200" dirty="0" smtClean="0">
              <a:solidFill>
                <a:schemeClr val="tx1"/>
              </a:solidFill>
            </a:rPr>
            <a:t> бюджета на  Публичные слушания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4619504" y="223953"/>
        <a:ext cx="3801345" cy="1508684"/>
      </dsp:txXfrm>
    </dsp:sp>
    <dsp:sp modelId="{630AF1F7-5902-4BD6-9924-DECCD3F5A77E}">
      <dsp:nvSpPr>
        <dsp:cNvPr id="0" name=""/>
        <dsp:cNvSpPr/>
      </dsp:nvSpPr>
      <dsp:spPr>
        <a:xfrm rot="5400000">
          <a:off x="6492988" y="2231950"/>
          <a:ext cx="712276" cy="8202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5400000">
        <a:off x="6492988" y="2231950"/>
        <a:ext cx="712276" cy="820232"/>
      </dsp:txXfrm>
    </dsp:sp>
    <dsp:sp modelId="{0004BF5B-5E28-42EA-AF2D-5FC10F9006C7}">
      <dsp:nvSpPr>
        <dsp:cNvPr id="0" name=""/>
        <dsp:cNvSpPr/>
      </dsp:nvSpPr>
      <dsp:spPr>
        <a:xfrm>
          <a:off x="5113462" y="3071012"/>
          <a:ext cx="3307387" cy="1235587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</a:rPr>
            <a:t>Регистрация перед началом проведения и </a:t>
          </a:r>
          <a:r>
            <a:rPr lang="ru-RU" sz="19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участия</a:t>
          </a:r>
          <a:r>
            <a:rPr lang="ru-RU" sz="1900" b="1" kern="1200" dirty="0" smtClean="0">
              <a:solidFill>
                <a:schemeClr val="tx1"/>
              </a:solidFill>
            </a:rPr>
            <a:t> в Публичных слушаниях</a:t>
          </a:r>
          <a:endParaRPr lang="ru-RU" sz="1900" b="1" kern="1200" dirty="0">
            <a:solidFill>
              <a:schemeClr val="tx1"/>
            </a:solidFill>
          </a:endParaRPr>
        </a:p>
      </dsp:txBody>
      <dsp:txXfrm>
        <a:off x="5113462" y="3071012"/>
        <a:ext cx="3307387" cy="12355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54FE03-406C-43DE-933F-F6C47AEFC32D}">
      <dsp:nvSpPr>
        <dsp:cNvPr id="0" name=""/>
        <dsp:cNvSpPr/>
      </dsp:nvSpPr>
      <dsp:spPr>
        <a:xfrm>
          <a:off x="47626" y="75981"/>
          <a:ext cx="1460980" cy="1258780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доходы физических лиц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7626" y="75981"/>
        <a:ext cx="1460980" cy="1258780"/>
      </dsp:txXfrm>
    </dsp:sp>
    <dsp:sp modelId="{C0B76E15-9A9C-4BB0-AD7E-1C7067266084}">
      <dsp:nvSpPr>
        <dsp:cNvPr id="0" name=""/>
        <dsp:cNvSpPr/>
      </dsp:nvSpPr>
      <dsp:spPr>
        <a:xfrm>
          <a:off x="193725" y="1334761"/>
          <a:ext cx="166347" cy="2984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4034"/>
              </a:lnTo>
              <a:lnTo>
                <a:pt x="166347" y="2984034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C210B4-7D64-4550-A228-6461BA8ADDD6}">
      <dsp:nvSpPr>
        <dsp:cNvPr id="0" name=""/>
        <dsp:cNvSpPr/>
      </dsp:nvSpPr>
      <dsp:spPr>
        <a:xfrm>
          <a:off x="360072" y="3528394"/>
          <a:ext cx="1161572" cy="158080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latin typeface="Times New Roman" pitchFamily="18" charset="0"/>
              <a:cs typeface="Times New Roman" pitchFamily="18" charset="0"/>
            </a:rPr>
            <a:t>100%</a:t>
          </a:r>
        </a:p>
      </dsp:txBody>
      <dsp:txXfrm>
        <a:off x="360072" y="3528394"/>
        <a:ext cx="1161572" cy="1580802"/>
      </dsp:txXfrm>
    </dsp:sp>
    <dsp:sp modelId="{4DC52CDA-66DC-4C5A-9687-C87C8999915F}">
      <dsp:nvSpPr>
        <dsp:cNvPr id="0" name=""/>
        <dsp:cNvSpPr/>
      </dsp:nvSpPr>
      <dsp:spPr>
        <a:xfrm>
          <a:off x="1807582" y="103958"/>
          <a:ext cx="1576207" cy="1188135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Транспортный налог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07582" y="103958"/>
        <a:ext cx="1576207" cy="1188135"/>
      </dsp:txXfrm>
    </dsp:sp>
    <dsp:sp modelId="{113FA774-B64C-4031-A7BF-F5CF41B5CED0}">
      <dsp:nvSpPr>
        <dsp:cNvPr id="0" name=""/>
        <dsp:cNvSpPr/>
      </dsp:nvSpPr>
      <dsp:spPr>
        <a:xfrm>
          <a:off x="1965203" y="1292094"/>
          <a:ext cx="154669" cy="1492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2683"/>
              </a:lnTo>
              <a:lnTo>
                <a:pt x="154669" y="149268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F5076-91ED-4B38-9185-EBAFF7A5B224}">
      <dsp:nvSpPr>
        <dsp:cNvPr id="0" name=""/>
        <dsp:cNvSpPr/>
      </dsp:nvSpPr>
      <dsp:spPr>
        <a:xfrm>
          <a:off x="2119872" y="1923317"/>
          <a:ext cx="1151275" cy="172291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9872" y="1923317"/>
        <a:ext cx="1151275" cy="1722919"/>
      </dsp:txXfrm>
    </dsp:sp>
    <dsp:sp modelId="{4BBE0D55-03B4-46CA-962C-56C412A8CB06}">
      <dsp:nvSpPr>
        <dsp:cNvPr id="0" name=""/>
        <dsp:cNvSpPr/>
      </dsp:nvSpPr>
      <dsp:spPr>
        <a:xfrm>
          <a:off x="3802974" y="174546"/>
          <a:ext cx="1460980" cy="1151135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Земельный налог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02974" y="174546"/>
        <a:ext cx="1460980" cy="1151135"/>
      </dsp:txXfrm>
    </dsp:sp>
    <dsp:sp modelId="{1C64AB5A-D3AE-4C8F-85CE-7A4DFEBB43A9}">
      <dsp:nvSpPr>
        <dsp:cNvPr id="0" name=""/>
        <dsp:cNvSpPr/>
      </dsp:nvSpPr>
      <dsp:spPr>
        <a:xfrm>
          <a:off x="3949072" y="1325681"/>
          <a:ext cx="207441" cy="30120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2073"/>
              </a:lnTo>
              <a:lnTo>
                <a:pt x="207441" y="301207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39FB0-770D-4CC6-BECE-55D15124FF40}">
      <dsp:nvSpPr>
        <dsp:cNvPr id="0" name=""/>
        <dsp:cNvSpPr/>
      </dsp:nvSpPr>
      <dsp:spPr>
        <a:xfrm>
          <a:off x="4156514" y="3562942"/>
          <a:ext cx="1234785" cy="1549625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156514" y="3562942"/>
        <a:ext cx="1234785" cy="1549625"/>
      </dsp:txXfrm>
    </dsp:sp>
    <dsp:sp modelId="{5F772CB0-6E7E-42DD-9F33-40D88509AB46}">
      <dsp:nvSpPr>
        <dsp:cNvPr id="0" name=""/>
        <dsp:cNvSpPr/>
      </dsp:nvSpPr>
      <dsp:spPr>
        <a:xfrm>
          <a:off x="5531168" y="195496"/>
          <a:ext cx="1460980" cy="1164379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Налог на имущество физических лиц</a:t>
          </a:r>
          <a:endParaRPr lang="ru-RU" sz="1600" b="1" kern="1200" baseline="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531168" y="195496"/>
        <a:ext cx="1460980" cy="1164379"/>
      </dsp:txXfrm>
    </dsp:sp>
    <dsp:sp modelId="{A1594818-D40B-4A36-82EE-70C49E12070D}">
      <dsp:nvSpPr>
        <dsp:cNvPr id="0" name=""/>
        <dsp:cNvSpPr/>
      </dsp:nvSpPr>
      <dsp:spPr>
        <a:xfrm>
          <a:off x="5677266" y="1359876"/>
          <a:ext cx="203415" cy="2993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3453"/>
              </a:lnTo>
              <a:lnTo>
                <a:pt x="203415" y="2993453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55654-0DA6-4E96-B74D-C831FDE115F9}">
      <dsp:nvSpPr>
        <dsp:cNvPr id="0" name=""/>
        <dsp:cNvSpPr/>
      </dsp:nvSpPr>
      <dsp:spPr>
        <a:xfrm>
          <a:off x="5880681" y="3608726"/>
          <a:ext cx="1168784" cy="1489206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itchFamily="18" charset="0"/>
              <a:cs typeface="Times New Roman" pitchFamily="18" charset="0"/>
            </a:rPr>
            <a:t>100%</a:t>
          </a:r>
          <a:endParaRPr lang="ru-RU" sz="3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80681" y="3608726"/>
        <a:ext cx="1168784" cy="148920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FB58B1-A897-42ED-81CB-C94AE88411A3}">
      <dsp:nvSpPr>
        <dsp:cNvPr id="0" name=""/>
        <dsp:cNvSpPr/>
      </dsp:nvSpPr>
      <dsp:spPr>
        <a:xfrm>
          <a:off x="0" y="-23851"/>
          <a:ext cx="6192687" cy="232765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001B9-E1F4-484C-8DAB-2E465342BB4B}">
      <dsp:nvSpPr>
        <dsp:cNvPr id="0" name=""/>
        <dsp:cNvSpPr/>
      </dsp:nvSpPr>
      <dsp:spPr>
        <a:xfrm>
          <a:off x="216033" y="144018"/>
          <a:ext cx="2771288" cy="203872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E8C0AC-11B2-47EC-9CC4-9E9F0D04D65F}">
      <dsp:nvSpPr>
        <dsp:cNvPr id="0" name=""/>
        <dsp:cNvSpPr/>
      </dsp:nvSpPr>
      <dsp:spPr>
        <a:xfrm rot="10800000">
          <a:off x="186491" y="2446925"/>
          <a:ext cx="2771288" cy="21134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бюджета       </a:t>
          </a:r>
          <a:r>
            <a:rPr lang="ru-RU" sz="3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2 440 950,2 </a:t>
          </a: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тыс.руб.</a:t>
          </a:r>
        </a:p>
      </dsp:txBody>
      <dsp:txXfrm rot="10800000">
        <a:off x="186491" y="2446925"/>
        <a:ext cx="2771288" cy="2113430"/>
      </dsp:txXfrm>
    </dsp:sp>
    <dsp:sp modelId="{4E55A5B7-7FBF-4A3E-91F4-7749A3C025C3}">
      <dsp:nvSpPr>
        <dsp:cNvPr id="0" name=""/>
        <dsp:cNvSpPr/>
      </dsp:nvSpPr>
      <dsp:spPr>
        <a:xfrm>
          <a:off x="3240367" y="216026"/>
          <a:ext cx="2771288" cy="189470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626B5-ABBD-4140-AD1B-55FBCF71345F}">
      <dsp:nvSpPr>
        <dsp:cNvPr id="0" name=""/>
        <dsp:cNvSpPr/>
      </dsp:nvSpPr>
      <dsp:spPr>
        <a:xfrm rot="10800000">
          <a:off x="3234908" y="2446925"/>
          <a:ext cx="2771288" cy="21134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 бюджета       </a:t>
          </a:r>
          <a:r>
            <a:rPr lang="ru-RU" sz="3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2 458 627,1</a:t>
          </a:r>
          <a:r>
            <a:rPr lang="ru-RU" sz="30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тыс. руб.</a:t>
          </a:r>
        </a:p>
      </dsp:txBody>
      <dsp:txXfrm rot="10800000">
        <a:off x="3234908" y="2446925"/>
        <a:ext cx="2771288" cy="211343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438931-25DA-4FDA-AD21-BE03848C81BA}">
      <dsp:nvSpPr>
        <dsp:cNvPr id="0" name=""/>
        <dsp:cNvSpPr/>
      </dsp:nvSpPr>
      <dsp:spPr>
        <a:xfrm rot="5400000">
          <a:off x="1728951" y="-1078561"/>
          <a:ext cx="1381226" cy="3541051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ДЕФИЦИТ</a:t>
          </a:r>
        </a:p>
      </dsp:txBody>
      <dsp:txXfrm rot="5400000">
        <a:off x="1728951" y="-1078561"/>
        <a:ext cx="1381226" cy="3541051"/>
      </dsp:txXfrm>
    </dsp:sp>
    <dsp:sp modelId="{5C8B2B31-8A87-4C52-BC3A-7C2FAC617753}">
      <dsp:nvSpPr>
        <dsp:cNvPr id="0" name=""/>
        <dsp:cNvSpPr/>
      </dsp:nvSpPr>
      <dsp:spPr>
        <a:xfrm rot="5400000">
          <a:off x="5883892" y="-983501"/>
          <a:ext cx="898269" cy="3155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>
              <a:latin typeface="Times New Roman" pitchFamily="18" charset="0"/>
              <a:cs typeface="Times New Roman" pitchFamily="18" charset="0"/>
            </a:rPr>
            <a:t>17 676,9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 тыс.руб.</a:t>
          </a:r>
        </a:p>
      </dsp:txBody>
      <dsp:txXfrm rot="5400000">
        <a:off x="5883892" y="-983501"/>
        <a:ext cx="898269" cy="315559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53075A-23E1-40FF-8FBD-C3F0740D322B}">
      <dsp:nvSpPr>
        <dsp:cNvPr id="0" name=""/>
        <dsp:cNvSpPr/>
      </dsp:nvSpPr>
      <dsp:spPr>
        <a:xfrm>
          <a:off x="2415581" y="2052"/>
          <a:ext cx="1810188" cy="1613675"/>
        </a:xfrm>
        <a:prstGeom prst="ellipse">
          <a:avLst/>
        </a:prstGeom>
        <a:solidFill>
          <a:srgbClr val="B0FA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806" tIns="25400" rIns="88806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 2026 год      -17 676,9</a:t>
          </a:r>
        </a:p>
      </dsp:txBody>
      <dsp:txXfrm>
        <a:off x="2415581" y="2052"/>
        <a:ext cx="1810188" cy="1613675"/>
      </dsp:txXfrm>
    </dsp:sp>
    <dsp:sp modelId="{3B65A017-AB65-484B-B35E-4BA28F650CB0}">
      <dsp:nvSpPr>
        <dsp:cNvPr id="0" name=""/>
        <dsp:cNvSpPr/>
      </dsp:nvSpPr>
      <dsp:spPr>
        <a:xfrm>
          <a:off x="3901005" y="1026"/>
          <a:ext cx="1748804" cy="1613675"/>
        </a:xfrm>
        <a:prstGeom prst="ellipse">
          <a:avLst/>
        </a:prstGeom>
        <a:solidFill>
          <a:srgbClr val="B0FA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806" tIns="25400" rIns="88806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2027 год      -13 476,9</a:t>
          </a:r>
        </a:p>
      </dsp:txBody>
      <dsp:txXfrm>
        <a:off x="3901005" y="1026"/>
        <a:ext cx="1748804" cy="1613675"/>
      </dsp:txXfrm>
    </dsp:sp>
    <dsp:sp modelId="{256F4426-7A2D-4935-B76D-3E13F7374586}">
      <dsp:nvSpPr>
        <dsp:cNvPr id="0" name=""/>
        <dsp:cNvSpPr/>
      </dsp:nvSpPr>
      <dsp:spPr>
        <a:xfrm>
          <a:off x="5327074" y="1026"/>
          <a:ext cx="1908445" cy="1613675"/>
        </a:xfrm>
        <a:prstGeom prst="ellipse">
          <a:avLst/>
        </a:prstGeom>
        <a:solidFill>
          <a:srgbClr val="B0FAD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806" tIns="35560" rIns="8880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2028 год      -14 176,9</a:t>
          </a:r>
        </a:p>
      </dsp:txBody>
      <dsp:txXfrm>
        <a:off x="5327074" y="1026"/>
        <a:ext cx="1908445" cy="16136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0.34506</cdr:x>
      <cdr:y>0.32941</cdr:y>
    </cdr:from>
    <cdr:to>
      <cdr:x>0.51021</cdr:x>
      <cdr:y>0.51764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8" y="2016224"/>
          <a:ext cx="1413029" cy="1152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latin typeface="Times New Roman" pitchFamily="18" charset="0"/>
              <a:cs typeface="Times New Roman" pitchFamily="18" charset="0"/>
            </a:rPr>
            <a:t>2025 год            2 425 755,3 тыс.руб.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0.43925</cdr:x>
      <cdr:y>0.4359</cdr:y>
    </cdr:from>
    <cdr:to>
      <cdr:x>0.64155</cdr:x>
      <cdr:y>0.572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84376" y="2448272"/>
          <a:ext cx="1558692" cy="764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ru-RU" sz="2000" b="1" dirty="0">
              <a:latin typeface="Times New Roman" pitchFamily="18" charset="0"/>
              <a:cs typeface="Times New Roman" pitchFamily="18" charset="0"/>
            </a:rPr>
            <a:t>2026 год            2 458 627,1 тыс.руб.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805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621DB4D-0492-4D3F-BA60-9E443A9FA19A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805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17289CD-AE18-4D49-AA13-630E576A3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805" y="0"/>
            <a:ext cx="2944287" cy="495936"/>
          </a:xfrm>
          <a:prstGeom prst="rect">
            <a:avLst/>
          </a:prstGeom>
        </p:spPr>
        <p:txBody>
          <a:bodyPr vert="horz" lIns="91732" tIns="45864" rIns="91732" bIns="45864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880C4AD-2A22-4844-8120-E7F95E0AF2CC}" type="datetimeFigureOut">
              <a:rPr lang="ru-RU"/>
              <a:pPr>
                <a:defRPr/>
              </a:pPr>
              <a:t>16.04.2026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2" tIns="45864" rIns="91732" bIns="4586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351"/>
            <a:ext cx="5438774" cy="4466591"/>
          </a:xfrm>
          <a:prstGeom prst="rect">
            <a:avLst/>
          </a:prstGeom>
        </p:spPr>
        <p:txBody>
          <a:bodyPr vert="horz" lIns="91732" tIns="45864" rIns="91732" bIns="45864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805" y="9429118"/>
            <a:ext cx="2944287" cy="495935"/>
          </a:xfrm>
          <a:prstGeom prst="rect">
            <a:avLst/>
          </a:prstGeom>
        </p:spPr>
        <p:txBody>
          <a:bodyPr vert="horz" lIns="91732" tIns="45864" rIns="91732" bIns="45864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6951782-9743-45BE-BA47-C2CE6EFDF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1EC3F32-6F42-4AC3-8A04-D277546CF490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02F8333-18B0-4D49-A955-93330909F66F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BF54B96-0559-4073-9C88-9FE2A9856DBA}" type="slidenum">
              <a:rPr lang="ru-RU" altLang="ru-RU"/>
              <a:pPr>
                <a:defRPr/>
              </a:pPr>
              <a:t>37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ru-RU" altLang="ru-RU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1843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843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2AA08-4C4E-489B-92C9-7E301A61B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06E35-038C-40AB-A147-A48D93598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62BDC-8F32-4A81-8534-C8BA2E500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33407-0812-4FC5-84B0-C016BBD2E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2DA6C-68A7-4DDC-85DD-59DE824E7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60A6D-6F1C-457F-8E09-95D765C99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080BC-D1E5-4E3F-A80D-F2D86DE74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33EEB-405F-4CA1-A0DE-F59BF4D2C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E8444-17F1-4A78-95AA-A45151AAA3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AE5B1-771C-473F-BFE5-38520BE118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3FA45-43CE-4019-8A1A-517C9BC31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30396-9B22-4520-AC59-67CE53DC6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0A046-63BE-4F2A-BE86-9BAEAF7EB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cs typeface="+mn-cs"/>
              </a:defRPr>
            </a:lvl1pPr>
          </a:lstStyle>
          <a:p>
            <a:pPr>
              <a:defRPr/>
            </a:pPr>
            <a:fld id="{BC3BB6F0-0D54-4933-B577-662D91F549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833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5" r:id="rId1"/>
    <p:sldLayoutId id="2147484533" r:id="rId2"/>
    <p:sldLayoutId id="2147484534" r:id="rId3"/>
    <p:sldLayoutId id="2147484535" r:id="rId4"/>
    <p:sldLayoutId id="2147484536" r:id="rId5"/>
    <p:sldLayoutId id="2147484537" r:id="rId6"/>
    <p:sldLayoutId id="2147484538" r:id="rId7"/>
    <p:sldLayoutId id="2147484539" r:id="rId8"/>
    <p:sldLayoutId id="2147484540" r:id="rId9"/>
    <p:sldLayoutId id="2147484541" r:id="rId10"/>
    <p:sldLayoutId id="2147484542" r:id="rId11"/>
    <p:sldLayoutId id="2147484543" r:id="rId12"/>
    <p:sldLayoutId id="2147484544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7%D0%B0%D0%BF%D0%B0%D0%B4%D0%BD%D0%BE-%D0%A1%D0%B8%D0%B1%D0%B8%D1%80%D1%81%D0%BA%D0%B0%D1%8F_%D1%80%D0%B0%D0%B2%D0%BD%D0%B8%D0%BD%D0%B0" TargetMode="External"/><Relationship Id="rId13" Type="http://schemas.openxmlformats.org/officeDocument/2006/relationships/hyperlink" Target="https://ru.wikipedia.org/wiki/%D0%90%D1%80%D1%82%D1%91%D0%BC%D0%BE%D0%B2%D1%81%D0%BA%D0%B8%D0%B9_%D0%B3%D0%BE%D1%80%D0%BE%D0%B4%D1%81%D0%BA%D0%BE%D0%B9_%D0%BE%D0%BA%D1%80%D1%83%D0%B3_(%D0%A1%D0%B2%D0%B5%D1%80%D0%B4%D0%BB%D0%BE%D0%B2%D1%81%D0%BA%D0%B0%D1%8F_%D0%BE%D0%B1%D0%BB%D0%B0%D1%81%D1%82%D1%8C)" TargetMode="External"/><Relationship Id="rId18" Type="http://schemas.openxmlformats.org/officeDocument/2006/relationships/hyperlink" Target="https://ru.wikipedia.org/wiki/2004_%D0%B3%D0%BE%D0%B4" TargetMode="External"/><Relationship Id="rId3" Type="http://schemas.openxmlformats.org/officeDocument/2006/relationships/image" Target="../media/image5.png"/><Relationship Id="rId21" Type="http://schemas.openxmlformats.org/officeDocument/2006/relationships/hyperlink" Target="https://ru.wikipedia.org/wiki/2006_%D0%B3%D0%BE%D0%B4" TargetMode="External"/><Relationship Id="rId7" Type="http://schemas.openxmlformats.org/officeDocument/2006/relationships/hyperlink" Target="https://ru.wikipedia.org/wiki/%D0%97%D0%B0%D1%83%D1%80%D0%B0%D0%BB%D1%8C%D1%81%D0%BA%D0%B0%D1%8F_%D1%80%D0%B0%D0%B2%D0%BD%D0%B8%D0%BD%D0%B0" TargetMode="External"/><Relationship Id="rId12" Type="http://schemas.openxmlformats.org/officeDocument/2006/relationships/hyperlink" Target="https://ru.wikipedia.org/wiki/%D0%A2%D1%83%D1%80%D0%B8%D0%BD%D1%81%D0%BA%D0%B8%D0%B9_%D0%B3%D0%BE%D1%80%D0%BE%D0%B4%D1%81%D0%BA%D0%BE%D0%B9_%D0%BE%D0%BA%D1%80%D1%83%D0%B3" TargetMode="External"/><Relationship Id="rId17" Type="http://schemas.openxmlformats.org/officeDocument/2006/relationships/hyperlink" Target="https://ru.wikipedia.org/wiki/31_%D0%B4%D0%B5%D0%BA%D0%B0%D0%B1%D1%80%D1%8F" TargetMode="External"/><Relationship Id="rId2" Type="http://schemas.openxmlformats.org/officeDocument/2006/relationships/image" Target="../media/image4.png"/><Relationship Id="rId16" Type="http://schemas.openxmlformats.org/officeDocument/2006/relationships/hyperlink" Target="https://ru.wikipedia.org/wiki/%D0%9C%D0%B0%D1%85%D0%BD%D1%91%D0%B2%D1%81%D0%BA%D0%BE%D0%B5_%D0%BC%D1%83%D0%BD%D0%B8%D1%86%D0%B8%D0%BF%D0%B0%D0%BB%D1%8C%D0%BD%D0%BE%D0%B5_%D0%BE%D0%B1%D1%80%D0%B0%D0%B7%D0%BE%D0%B2%D0%B0%D0%BD%D0%B8%D0%B5" TargetMode="External"/><Relationship Id="rId20" Type="http://schemas.openxmlformats.org/officeDocument/2006/relationships/hyperlink" Target="https://ru.wikipedia.org/wiki/1_%D1%8F%D0%BD%D0%B2%D0%B0%D1%80%D1%8F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A1%D1%80%D0%B5%D0%B4%D0%BD%D0%B8%D0%B9_%D0%A3%D1%80%D0%B0%D0%BB" TargetMode="External"/><Relationship Id="rId11" Type="http://schemas.openxmlformats.org/officeDocument/2006/relationships/hyperlink" Target="https://ru.wikipedia.org/wiki/%D0%92%D0%B5%D1%80%D1%85%D0%BD%D0%B5%D1%81%D0%B0%D0%BB%D0%B4%D0%B8%D0%BD%D1%81%D0%BA%D0%B8%D0%B9_%D0%B3%D0%BE%D1%80%D0%BE%D0%B4%D1%81%D0%BA%D0%BE%D0%B9_%D0%BE%D0%BA%D1%80%D1%83%D0%B3" TargetMode="External"/><Relationship Id="rId5" Type="http://schemas.openxmlformats.org/officeDocument/2006/relationships/hyperlink" Target="https://ru.wikipedia.org/wiki/%D0%A1%D0%B2%D0%B5%D1%80%D0%B4%D0%BB%D0%BE%D0%B2%D1%81%D0%BA%D0%B0%D1%8F_%D0%BE%D0%B1%D0%BB%D0%B0%D1%81%D1%82%D1%8C" TargetMode="External"/><Relationship Id="rId15" Type="http://schemas.openxmlformats.org/officeDocument/2006/relationships/hyperlink" Target="https://ru.wikipedia.org/wiki/%D0%98%D1%80%D0%B1%D0%B8%D1%82%D1%81%D0%BA%D0%BE%D0%B5_%D0%BC%D1%83%D0%BD%D0%B8%D1%86%D0%B8%D0%BF%D0%B0%D0%BB%D1%8C%D0%BD%D0%BE%D0%B5_%D0%BE%D0%B1%D1%80%D0%B0%D0%B7%D0%BE%D0%B2%D0%B0%D0%BD%D0%B8%D0%B5" TargetMode="External"/><Relationship Id="rId23" Type="http://schemas.openxmlformats.org/officeDocument/2006/relationships/image" Target="../media/image7.png"/><Relationship Id="rId10" Type="http://schemas.openxmlformats.org/officeDocument/2006/relationships/hyperlink" Target="https://ru.wikipedia.org/wiki/%D0%93%D0%BE%D1%80%D0%BD%D0%BE%D1%83%D1%80%D0%B0%D0%BB%D1%8C%D1%81%D0%BA%D0%B8%D0%B9_%D0%B3%D0%BE%D1%80%D0%BE%D0%B4%D1%81%D0%BA%D0%BE%D0%B9_%D0%BE%D0%BA%D1%80%D1%83%D0%B3" TargetMode="External"/><Relationship Id="rId19" Type="http://schemas.openxmlformats.org/officeDocument/2006/relationships/hyperlink" Target="https://ru.wikipedia.org/wiki/%D0%90%D0%BB%D0%B0%D0%BF%D0%B0%D0%B5%D0%B2%D1%81%D0%BA%D0%BE%D0%B5_%D0%BC%D1%83%D0%BD%D0%B8%D1%86%D0%B8%D0%BF%D0%B0%D0%BB%D1%8C%D0%BD%D0%BE%D0%B5_%D0%BE%D0%B1%D1%80%D0%B0%D0%B7%D0%BE%D0%B2%D0%B0%D0%BD%D0%B8%D0%B5" TargetMode="External"/><Relationship Id="rId4" Type="http://schemas.openxmlformats.org/officeDocument/2006/relationships/image" Target="../media/image6.jpeg"/><Relationship Id="rId9" Type="http://schemas.openxmlformats.org/officeDocument/2006/relationships/hyperlink" Target="https://ru.wikipedia.org/wiki/%D0%A0%D0%B5%D0%B6%D0%B5%D0%B2%D1%81%D0%BA%D0%BE%D0%B9_%D0%B3%D0%BE%D1%80%D0%BE%D0%B4%D1%81%D0%BA%D0%BE%D0%B9_%D0%BE%D0%BA%D1%80%D1%83%D0%B3" TargetMode="External"/><Relationship Id="rId14" Type="http://schemas.openxmlformats.org/officeDocument/2006/relationships/hyperlink" Target="https://ru.wikipedia.org/wiki/%D0%93%D0%BE%D1%80%D0%BE%D0%B4%D1%81%D0%BA%D0%BE%D0%B9_%D0%BE%D0%BA%D1%80%D1%83%D0%B3_%D0%9D%D0%B8%D0%B6%D0%BD%D1%8F%D1%8F_%D0%A1%D0%B0%D0%BB%D0%B4%D0%B0" TargetMode="External"/><Relationship Id="rId22" Type="http://schemas.openxmlformats.org/officeDocument/2006/relationships/hyperlink" Target="https://ru.wikipedia.org/wiki/2009_%D0%B3%D0%BE%D0%B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chart" Target="../charts/chart1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diagramData" Target="../diagrams/data9.xml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openxmlformats.org/officeDocument/2006/relationships/image" Target="../media/image27.png"/><Relationship Id="rId5" Type="http://schemas.openxmlformats.org/officeDocument/2006/relationships/diagramColors" Target="../diagrams/colors9.xml"/><Relationship Id="rId15" Type="http://schemas.openxmlformats.org/officeDocument/2006/relationships/image" Target="../media/image31.png"/><Relationship Id="rId10" Type="http://schemas.openxmlformats.org/officeDocument/2006/relationships/image" Target="../media/image26.jpe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5.jpeg"/><Relationship Id="rId1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24744"/>
            <a:ext cx="9144000" cy="3096418"/>
          </a:xfrm>
        </p:spPr>
        <p:txBody>
          <a:bodyPr/>
          <a:lstStyle/>
          <a:p>
            <a:pPr algn="r" eaLnBrk="1" hangingPunct="1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бюджете </a:t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на 2026 год и плановый </a:t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период 2027 и 2028 годов </a:t>
            </a:r>
            <a:b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sz="2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endParaRPr lang="ru-RU" altLang="ru-RU" sz="2000" b="1" dirty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260648"/>
            <a:ext cx="5010150" cy="7207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МУНИЦИПАЛЬНОЕ ОБРАЗОВАНИЕ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АЛАПАЕВСКОЕ</a:t>
            </a:r>
          </a:p>
        </p:txBody>
      </p:sp>
      <p:pic>
        <p:nvPicPr>
          <p:cNvPr id="3076" name="Picture 6" descr="C:\Documents and Settings\Зенкова ОА\Рабочий стол\Герб МО Алапаевское.tif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028384" y="0"/>
            <a:ext cx="8524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2" descr="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4191000"/>
            <a:ext cx="434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2" descr="C:\Users\Kazna3\Desktop\для презентации бюд.планиров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52738"/>
            <a:ext cx="4365625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6632"/>
            <a:ext cx="8856662" cy="6552727"/>
          </a:xfrm>
          <a:solidFill>
            <a:schemeClr val="bg2">
              <a:lumMod val="90000"/>
              <a:alpha val="72000"/>
            </a:schemeClr>
          </a:solidFill>
        </p:spPr>
        <p:txBody>
          <a:bodyPr lIns="54000" rIns="54000"/>
          <a:lstStyle/>
          <a:p>
            <a:pPr algn="ctr">
              <a:buFont typeface="Wingdings" pitchFamily="2" charset="2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 муниципального образования Алапаевское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2026 год и плановый период 2027 - 2028 годов 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1600" dirty="0" smtClean="0"/>
              <a:t>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 algn="ctr"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Основными направлениями бюджетной политики муниципального образования Алапаевское является достижение национальных целей развития Российской Федерации на период до 2030 года и на перспективу до 2036 года, которые определены в Указе Президента Российской Федерации от 7 мая 2024 года N 309 и стратегических задач социально-экономического развития Свердловской области. 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    Развитие основных направлений бюджетной политики муниципального образования Алапаевское на 2026 - 2028 годы предполагается за счет реализации следующих мер: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1. Осуществление казначейского контроля закупок с помощью автоматизации контрольных процедур;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2. Расстановка приоритетов в расходовании бюджетных средств, оптимизация и повышение эффективности бюджетных расходов, концентрация финансовых ресурсов на достижении целей и результатов муниципальных проектов, направленных на реализацию национальных проектов;</a:t>
            </a:r>
          </a:p>
          <a:p>
            <a:pPr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3. обеспечение в полном объеме выполнения всех мер социальной поддержки;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4. Обеспечение открытости бюджетного процесса и вовлечение в него граждан, проживающих на территории муниципального образования, в том числе путем развития инициативных проектов и инициативного бюджетирования на территории муниципального образования;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5. Повышение открытости бюджетных данных, содействие развитию финансового образования и повышение уровня финансовой грамотности населения муниципального образования.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  Бюджетная политика муниципального образования сохранит социальную направленность и будет ориентирована на последовательное повышение качества жизни населения муниципального образования и создание условий для решения неотложных социально – экономических проблем муниципального образования Алапаевское.</a:t>
            </a:r>
          </a:p>
          <a:p>
            <a:pPr>
              <a:buFont typeface="Wingdings" pitchFamily="2" charset="2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Font typeface="Wingdings" pitchFamily="2" charset="2"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7021513" y="6437313"/>
            <a:ext cx="2122487" cy="420687"/>
          </a:xfrm>
        </p:spPr>
        <p:txBody>
          <a:bodyPr/>
          <a:lstStyle/>
          <a:p>
            <a:pPr>
              <a:defRPr/>
            </a:pPr>
            <a:fld id="{393882BB-9CAF-432D-B84F-892B2109FCCB}" type="slidenum">
              <a:rPr lang="ru-RU" smtClean="0"/>
              <a:pPr>
                <a:defRPr/>
              </a:pPr>
              <a:t>2</a:t>
            </a:fld>
            <a:endParaRPr lang="ru-RU" smtClean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39552" y="908720"/>
            <a:ext cx="7704137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1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3/31/Flag_of_Alapaevskoe_%28Sverdlovsk_oblast%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1404156" cy="936104"/>
          </a:xfrm>
          <a:prstGeom prst="rect">
            <a:avLst/>
          </a:prstGeom>
          <a:noFill/>
        </p:spPr>
      </p:pic>
      <p:pic>
        <p:nvPicPr>
          <p:cNvPr id="5" name="Рисунок 3" descr="Герб МО Алапаевское"/>
          <p:cNvPicPr>
            <a:picLocks noChangeAspect="1" noChangeArrowheads="1"/>
          </p:cNvPicPr>
          <p:nvPr/>
        </p:nvPicPr>
        <p:blipFill>
          <a:blip r:embed="rId3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1691680" y="548680"/>
            <a:ext cx="913888" cy="14127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ФЛАГ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184482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ГЕРБ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2492896"/>
            <a:ext cx="2268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https://alapaevskoe.ru/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Время отклика веб&amp;#x2d;сайта из командной строки Linux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6"/>
            <a:ext cx="1008111" cy="93506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51520" y="4941168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Алапаевское муниципальное образование расположено в центральной части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 tooltip="Свердловская область"/>
              </a:rPr>
              <a:t>Свердловской области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восточном склоне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6" tooltip="Средний Урал"/>
              </a:rPr>
              <a:t>Среднего Урала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на рубеже двух физико-географических районов: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7" tooltip="Зауральская равнина"/>
              </a:rPr>
              <a:t>Зауральской равнины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Западно-Сибирской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8" tooltip="Западно-Сибирская равнина"/>
              </a:rPr>
              <a:t> низменности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Территория составляет 5100 кв. км, протяженностью с запада на восток 120 км, с юга на север 78 км. Граничит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9" tooltip="Режевской городской округ"/>
              </a:rPr>
              <a:t>Режевским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0" tooltip="Горноуральский городской округ"/>
              </a:rPr>
              <a:t>Горноуральским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1" tooltip="Верхнесалдинский городской округ"/>
              </a:rPr>
              <a:t>Верхнесалдинским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2" tooltip="Туринский городской округ"/>
              </a:rPr>
              <a:t>Туринским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3" tooltip="Артёмовский городской округ (Свердловская область)"/>
              </a:rPr>
              <a:t>Артёмовским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городскими округами,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14" tooltip="Городской округ Нижняя Салда"/>
              </a:rPr>
              <a:t>Нижней Салдой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5" tooltip="Ирбитское муниципальное образование"/>
              </a:rPr>
              <a:t>Ирбитским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  <a:hlinkClick r:id="rId16" tooltip="Махнёвское муниципальное образование"/>
              </a:rPr>
              <a:t>Махнёвским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муниципальными образованиями.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9512" y="2924944"/>
          <a:ext cx="4248472" cy="1584176"/>
        </p:xfrm>
        <a:graphic>
          <a:graphicData uri="http://schemas.openxmlformats.org/drawingml/2006/table">
            <a:tbl>
              <a:tblPr/>
              <a:tblGrid>
                <a:gridCol w="1699389"/>
                <a:gridCol w="2549083"/>
              </a:tblGrid>
              <a:tr h="1216421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Дата образования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17" tooltip="31 декабря"/>
                        </a:rPr>
                        <a:t>31 декабря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18" tooltip="2004 год"/>
                        </a:rPr>
                        <a:t>2004 года</a:t>
                      </a:r>
                      <a:r>
                        <a:rPr lang="ru-RU" sz="1800" baseline="30000" dirty="0"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[2]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20" tooltip="1 января"/>
                        </a:rPr>
                        <a:t>1 января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21" tooltip="2006 год"/>
                        </a:rPr>
                        <a:t>2006 года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20" tooltip="1 января"/>
                        </a:rPr>
                        <a:t>1 января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  <a:hlinkClick r:id="rId22" tooltip="2009 год"/>
                        </a:rPr>
                        <a:t>2009 года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 (в современных границах)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755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Площадь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5100</a:t>
                      </a:r>
                      <a:r>
                        <a:rPr lang="ru-RU" sz="1800" baseline="30000" dirty="0">
                          <a:latin typeface="Times New Roman" pitchFamily="18" charset="0"/>
                          <a:cs typeface="Times New Roman" pitchFamily="18" charset="0"/>
                          <a:hlinkClick r:id="rId19"/>
                        </a:rPr>
                        <a:t>[3]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км²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30" name="Picture 6" descr="муниципальное образование Алапаевское на карте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860032" y="188640"/>
            <a:ext cx="4104456" cy="446449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343800" y="2924944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 Алапаевское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7" name="Овал 16"/>
          <p:cNvSpPr/>
          <p:nvPr/>
        </p:nvSpPr>
        <p:spPr>
          <a:xfrm>
            <a:off x="7092280" y="3068960"/>
            <a:ext cx="14401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364088" y="3501008"/>
            <a:ext cx="144016" cy="11772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860032" y="3140968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Нижний Тагил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79512" y="4509120"/>
          <a:ext cx="3696072" cy="365760"/>
        </p:xfrm>
        <a:graphic>
          <a:graphicData uri="http://schemas.openxmlformats.org/drawingml/2006/table">
            <a:tbl>
              <a:tblPr/>
              <a:tblGrid>
                <a:gridCol w="1478429"/>
                <a:gridCol w="2217643"/>
              </a:tblGrid>
              <a:tr h="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Плотность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4,57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 чел./км²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" name="Овал 20"/>
          <p:cNvSpPr/>
          <p:nvPr/>
        </p:nvSpPr>
        <p:spPr>
          <a:xfrm>
            <a:off x="6948264" y="4365104"/>
            <a:ext cx="144016" cy="720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092280" y="4293096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Каменск - Уральск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11663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социально-экономические показатели   МО   АЛАПАЕВСКОЕ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FCCE6F3-AE88-41BA-8D0D-CB09BBA2A6A1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955675"/>
          </a:xfrm>
        </p:spPr>
        <p:txBody>
          <a:bodyPr/>
          <a:lstStyle/>
          <a:p>
            <a:pPr algn="ctr"/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Каждый житель муниципального образования Алапаевское может при желании внести предложения по проекту бюджета 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40768"/>
          <a:ext cx="843528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27763" y="3213100"/>
            <a:ext cx="2089150" cy="307975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22225" cmpd="sng"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при желании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650" y="3213100"/>
            <a:ext cx="2376488" cy="830263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31750"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Также информация размещена на сайте муниципального образования Алапаевское</a:t>
            </a:r>
          </a:p>
          <a:p>
            <a:pPr algn="ctr">
              <a:defRPr/>
            </a:pP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i="1" dirty="0">
                <a:latin typeface="Times New Roman" pitchFamily="18" charset="0"/>
                <a:cs typeface="Times New Roman" pitchFamily="18" charset="0"/>
              </a:rPr>
              <a:t>http://alapaevskoe.ru/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323850" y="5732463"/>
            <a:ext cx="8712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Порядок проведения Публичных слушаний утвержден решением Думы муниципального образования Алапаевское от 26.11.2015 г. № 794 (Муниципальный вестник от 17.12.2015 г. № 54)</a:t>
            </a:r>
          </a:p>
        </p:txBody>
      </p:sp>
      <p:sp>
        <p:nvSpPr>
          <p:cNvPr id="7175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E75139-AAFF-43A0-AF71-8D48C0187161}" type="slidenum">
              <a:rPr lang="ru-RU" smtClean="0"/>
              <a:pPr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30932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568952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30932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40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568952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4505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96944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71450" tIns="171450" rIns="171450" bIns="171450" spcCol="127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4500" dirty="0">
              <a:latin typeface="Arial Narrow" panose="020B0606020202030204" pitchFamily="34" charset="0"/>
            </a:endParaRPr>
          </a:p>
        </p:txBody>
      </p:sp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900113" y="115888"/>
            <a:ext cx="7775575" cy="1368425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Направления зачисления налогов в 2026 ГОДУ, уплачиваемых гражданами </a:t>
            </a:r>
            <a:b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2000" b="1" cap="all" dirty="0" err="1" smtClean="0">
                <a:latin typeface="Times New Roman" pitchFamily="18" charset="0"/>
                <a:cs typeface="Times New Roman" pitchFamily="18" charset="0"/>
              </a:rPr>
              <a:t>аЛАПАЕВСКОЕ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17" y="1412776"/>
          <a:ext cx="7056811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7740650" y="3143250"/>
            <a:ext cx="1223963" cy="6477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областной бюджет</a:t>
            </a:r>
          </a:p>
        </p:txBody>
      </p:sp>
      <p:sp>
        <p:nvSpPr>
          <p:cNvPr id="11270" name="TextBox 24"/>
          <p:cNvSpPr txBox="1">
            <a:spLocks noChangeArrowheads="1"/>
          </p:cNvSpPr>
          <p:nvPr/>
        </p:nvSpPr>
        <p:spPr bwMode="auto">
          <a:xfrm>
            <a:off x="7745413" y="5032375"/>
            <a:ext cx="1223962" cy="6461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местный бюджет</a:t>
            </a:r>
          </a:p>
        </p:txBody>
      </p:sp>
      <p:sp>
        <p:nvSpPr>
          <p:cNvPr id="13319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5A366F3-50E4-4C08-9DB5-D9C351952F92}" type="slidenum">
              <a:rPr lang="ru-RU" smtClean="0"/>
              <a:pPr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5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2699792" y="332656"/>
          <a:ext cx="619268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179388" y="692150"/>
            <a:ext cx="2447925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</a:t>
            </a:r>
          </a:p>
          <a:p>
            <a:pPr algn="ctr"/>
            <a:r>
              <a:rPr lang="ru-RU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на 202</a:t>
            </a:r>
            <a:r>
              <a:rPr lang="en-US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6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год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95536" y="5013176"/>
          <a:ext cx="8496944" cy="1383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8D3D45-BC8B-4875-BF10-063F1748EB0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8229600" cy="981075"/>
          </a:xfrm>
        </p:spPr>
        <p:txBody>
          <a:bodyPr/>
          <a:lstStyle/>
          <a:p>
            <a:pPr algn="ctr"/>
            <a: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Основные параметры бюджета </a:t>
            </a:r>
            <a:br>
              <a:rPr lang="ru-RU" alt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муниципального образования Алапаевское </a:t>
            </a:r>
            <a:br>
              <a:rPr lang="ru-RU" alt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на 2026 год плановый период 2027 и 2028 годов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-324544" y="5085184"/>
          <a:ext cx="9649072" cy="1615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1042988" y="5589588"/>
            <a:ext cx="1123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Дефицит</a:t>
            </a:r>
          </a:p>
        </p:txBody>
      </p:sp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7956376" y="1412776"/>
            <a:ext cx="1368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51520" y="1124744"/>
          <a:ext cx="871296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20725"/>
          </a:xfrm>
        </p:spPr>
        <p:txBody>
          <a:bodyPr/>
          <a:lstStyle/>
          <a:p>
            <a:pPr algn="ctr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Крупнейшие налогоплательщики муниципального образования Алапаевское</a:t>
            </a:r>
          </a:p>
        </p:txBody>
      </p:sp>
      <p:sp>
        <p:nvSpPr>
          <p:cNvPr id="14339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B92BBF-51E7-4BFC-B5E9-565FA429CC98}" type="slidenum">
              <a:rPr lang="ru-RU" smtClean="0"/>
              <a:pPr>
                <a:defRPr/>
              </a:pPr>
              <a:t>11</a:t>
            </a:fld>
            <a:endParaRPr lang="ru-RU" smtClean="0"/>
          </a:p>
        </p:txBody>
      </p:sp>
      <p:pic>
        <p:nvPicPr>
          <p:cNvPr id="17412" name="Picture 2" descr="C:\Users\Kazna3\Desktop\logo_green_rus_thumb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56325" y="1196975"/>
            <a:ext cx="1655763" cy="719138"/>
          </a:xfrm>
        </p:spPr>
      </p:pic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827088" y="1341438"/>
            <a:ext cx="38163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НАО «СВЕЗА Верхняя Синячиха»</a:t>
            </a:r>
          </a:p>
        </p:txBody>
      </p:sp>
      <p:pic>
        <p:nvPicPr>
          <p:cNvPr id="17414" name="Picture 3" descr="C:\Users\Kazna3\Desktop\logo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198913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Box 10"/>
          <p:cNvSpPr txBox="1">
            <a:spLocks noChangeArrowheads="1"/>
          </p:cNvSpPr>
          <p:nvPr/>
        </p:nvSpPr>
        <p:spPr bwMode="auto">
          <a:xfrm>
            <a:off x="900113" y="2060575"/>
            <a:ext cx="46085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ГБУЗ СО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Алапаевская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ЦРБ»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6" name="Picture 4" descr="C:\Users\Kazna3\Desktop\logo-1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2708275"/>
            <a:ext cx="15128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TextBox 12"/>
          <p:cNvSpPr txBox="1">
            <a:spLocks noChangeArrowheads="1"/>
          </p:cNvSpPr>
          <p:nvPr/>
        </p:nvSpPr>
        <p:spPr bwMode="auto">
          <a:xfrm>
            <a:off x="971550" y="2781300"/>
            <a:ext cx="446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«Алапаевский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молочный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комбинат»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8" name="Picture 5" descr="C:\Users\Kazna3\Desktop\Изображение-2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4005263"/>
            <a:ext cx="16049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TextBox 14"/>
          <p:cNvSpPr txBox="1">
            <a:spLocks noChangeArrowheads="1"/>
          </p:cNvSpPr>
          <p:nvPr/>
        </p:nvSpPr>
        <p:spPr bwMode="auto">
          <a:xfrm>
            <a:off x="900113" y="4221163"/>
            <a:ext cx="44656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СПК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«Колхоз им.Чапаева»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20" name="Picture 6" descr="C:\Users\Kazna3\Desktop\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5084763"/>
            <a:ext cx="20875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TextBox 16"/>
          <p:cNvSpPr txBox="1">
            <a:spLocks noChangeArrowheads="1"/>
          </p:cNvSpPr>
          <p:nvPr/>
        </p:nvSpPr>
        <p:spPr bwMode="auto">
          <a:xfrm>
            <a:off x="971600" y="5085184"/>
            <a:ext cx="345655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ООО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Лестех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22" name="TextBox 17"/>
          <p:cNvSpPr txBox="1">
            <a:spLocks noChangeArrowheads="1"/>
          </p:cNvSpPr>
          <p:nvPr/>
        </p:nvSpPr>
        <p:spPr bwMode="auto">
          <a:xfrm>
            <a:off x="971550" y="5876925"/>
            <a:ext cx="3024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Деевское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23" name="TextBox 19"/>
          <p:cNvSpPr txBox="1">
            <a:spLocks noChangeArrowheads="1"/>
          </p:cNvSpPr>
          <p:nvPr/>
        </p:nvSpPr>
        <p:spPr bwMode="auto">
          <a:xfrm>
            <a:off x="971550" y="3500438"/>
            <a:ext cx="3671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АО «ВСЛХЗ»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Минус 20"/>
          <p:cNvSpPr/>
          <p:nvPr/>
        </p:nvSpPr>
        <p:spPr>
          <a:xfrm>
            <a:off x="468313" y="836613"/>
            <a:ext cx="8353425" cy="4603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-1763712" y="3860800"/>
            <a:ext cx="48958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26" name="Picture 7" descr="C:\Users\Kazna3\Desktop\Logo_rus_gray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888" y="3429000"/>
            <a:ext cx="1439862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7" name="Picture 9" descr="C:\Users\Kazna3\Desktop\nastol.com.ua-3873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5732463"/>
            <a:ext cx="223361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B39DDF-2AB2-4074-ADE5-7B8FDFAEFA9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491880" y="2708920"/>
            <a:ext cx="2232025" cy="576262"/>
          </a:xfrm>
          <a:prstGeom prst="rightArrow">
            <a:avLst/>
          </a:prstGeom>
          <a:solidFill>
            <a:srgbClr val="00CCFF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4" name="TextBox 10"/>
          <p:cNvSpPr txBox="1">
            <a:spLocks noChangeArrowheads="1"/>
          </p:cNvSpPr>
          <p:nvPr/>
        </p:nvSpPr>
        <p:spPr bwMode="auto">
          <a:xfrm>
            <a:off x="3276091" y="1631037"/>
            <a:ext cx="24479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33 516,6 тыс.руб.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или 1,4%</a:t>
            </a:r>
          </a:p>
        </p:txBody>
      </p:sp>
      <p:sp>
        <p:nvSpPr>
          <p:cNvPr id="5125" name="Rectangle 16"/>
          <p:cNvSpPr>
            <a:spLocks noChangeArrowheads="1"/>
          </p:cNvSpPr>
          <p:nvPr/>
        </p:nvSpPr>
        <p:spPr bwMode="auto">
          <a:xfrm>
            <a:off x="539552" y="0"/>
            <a:ext cx="8294687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Сравнение доходной части бюджета 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 Алапаевское на 202</a:t>
            </a:r>
            <a:r>
              <a:rPr lang="en-US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год с первоначальным прогнозом на 202</a:t>
            </a:r>
            <a:r>
              <a:rPr lang="en-US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36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год</a:t>
            </a:r>
          </a:p>
        </p:txBody>
      </p:sp>
      <p:sp>
        <p:nvSpPr>
          <p:cNvPr id="5126" name="TextBox 1"/>
          <p:cNvSpPr txBox="1">
            <a:spLocks noChangeArrowheads="1"/>
          </p:cNvSpPr>
          <p:nvPr/>
        </p:nvSpPr>
        <p:spPr bwMode="auto">
          <a:xfrm>
            <a:off x="1403648" y="4221088"/>
            <a:ext cx="15843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2025 год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2 407 433,6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6660232" y="4221088"/>
            <a:ext cx="15843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2026 год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2 440 950,2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779912" y="2060848"/>
          <a:ext cx="61206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-180528" y="2132856"/>
          <a:ext cx="615617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/>
              <a:t>	</a:t>
            </a: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395536" y="116632"/>
            <a:ext cx="453707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3556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804025" y="6237288"/>
            <a:ext cx="2133600" cy="457200"/>
          </a:xfrm>
        </p:spPr>
        <p:txBody>
          <a:bodyPr/>
          <a:lstStyle/>
          <a:p>
            <a:pPr>
              <a:defRPr/>
            </a:pPr>
            <a:fld id="{56FE4ED1-2FD7-42EA-9AF5-A8B26253908B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5327650" y="116632"/>
            <a:ext cx="38163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Структура безвозмездных поступлений из бюджетов бюджетной системы РФ 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-1035496"/>
          <a:ext cx="5556250" cy="820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553480" y="0"/>
          <a:ext cx="4590520" cy="659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F62BDC-8F32-4A81-8534-C8BA2E5000E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276600" y="0"/>
            <a:ext cx="3743325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7559675" y="0"/>
            <a:ext cx="15843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107504" y="548680"/>
            <a:ext cx="3671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852936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Увеличение поступлений в очередном году и плановом периоде обусловлено ожидаемым ростом налоговой базы - фонда оплаты труда при сохранении размера дополнительного норматива зачисления по налогу в местный бюджет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79512" y="3573016"/>
            <a:ext cx="3384376" cy="43204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609329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Нестабильная динамика поступлений в 2026–2028 годах обусловлена изменением размера нормативов отчислений от акцизов в областной и местный бюджеты, установленные действующим законодательством 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79512" y="764704"/>
          <a:ext cx="8712968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323528" y="3933056"/>
          <a:ext cx="8640960" cy="207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F62BDC-8F32-4A81-8534-C8BA2E5000ED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11560" y="188640"/>
            <a:ext cx="3887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7308304" y="404664"/>
            <a:ext cx="1584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780928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Резкое снижение прогноза на 2027-2028 годы обусловлено отсутствием в проекте закона Свердловской области «Об областном бюджете на 2026 год и плановый период 2027 и 2028 годов» дифференцированных нормативов отчислений в бюджет муниципального образования Алапаевское на 2027 и 2028 годы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0" y="3573016"/>
            <a:ext cx="3600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Налоги на имущество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7016" y="6237312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Увеличение прогнозируемых поступлений в 2026-2028 годах обусловлено ростом ожидаемых объемов взыскания задолженности физических лиц по налогу на имущество и земельному налогу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179512" y="548680"/>
          <a:ext cx="8640960" cy="2094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395536" y="4005064"/>
          <a:ext cx="8424936" cy="2088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033407-0812-4FC5-84B0-C016BBD2E2FF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79512" y="548680"/>
            <a:ext cx="3887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7308304" y="764704"/>
            <a:ext cx="1584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4941168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Снижение прогнозируемых поступлений в 2027-2028 годах в сравнении с 2026 годом обусловлено следующими причинами:                                                                                                                                                             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сокращением планируемых объемов реализации муниципального имущества (в том числе земельных участков);                                                                                                                                                                             - отсутствием оснований для включения в прогноз на данном этапе планирования бюджета поступлений от граждан и юридических лиц на реализацию инициативных проектов.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23528" y="1196753"/>
          <a:ext cx="8424935" cy="3429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430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5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22338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Виды финансовой помощи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>
          <a:xfrm>
            <a:off x="1077913" y="2324100"/>
            <a:ext cx="3489325" cy="11668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71450" tIns="171450" rIns="171450" bIns="171450" spcCol="127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4500" dirty="0">
              <a:latin typeface="Arial Narrow" panose="020B0606020202030204" pitchFamily="34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467518" y="1052736"/>
          <a:ext cx="8280946" cy="1800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539552" y="2780928"/>
          <a:ext cx="8280946" cy="1769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Объект 10"/>
          <p:cNvGraphicFramePr>
            <a:graphicFrameLocks noGrp="1"/>
          </p:cNvGraphicFramePr>
          <p:nvPr>
            <p:ph sz="half" idx="1"/>
          </p:nvPr>
        </p:nvGraphicFramePr>
        <p:xfrm>
          <a:off x="539552" y="4653136"/>
          <a:ext cx="828094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4583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F743BE9-BF2C-4A7A-B43C-B719E17C5B7C}" type="slidenum">
              <a:rPr lang="ru-RU" smtClean="0"/>
              <a:pPr>
                <a:defRPr/>
              </a:pPr>
              <a:t>18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6033407-0812-4FC5-84B0-C016BBD2E2FF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843808" y="116632"/>
            <a:ext cx="37433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51520" y="620688"/>
            <a:ext cx="4032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308304" y="836712"/>
            <a:ext cx="15843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5013176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Уменьшение поступлений в 2026-2028 годах обусловлено отсутствием в проекте субсидий, дополнительно распределяемых в рамках Государственных программ Свердловской области, иных межбюджетных трансфертов, которые подлежат включению в бюджет муниципального образования в год непосредственного исполнения бюджета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3528" y="1196753"/>
          <a:ext cx="8424936" cy="368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C2E3ED5-D18B-43E9-B690-F3D35138C117}" type="slidenum">
              <a:rPr lang="ru-RU" smtClean="0"/>
              <a:pPr>
                <a:defRPr/>
              </a:pPr>
              <a:t>20</a:t>
            </a:fld>
            <a:endParaRPr lang="ru-RU" smtClean="0"/>
          </a:p>
        </p:txBody>
      </p:sp>
      <p:pic>
        <p:nvPicPr>
          <p:cNvPr id="26627" name="Picture 2" descr="http://900igr.net/up/datas/210967/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33375"/>
            <a:ext cx="8351837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6246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8313440" cy="6226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332656"/>
            <a:ext cx="8736012" cy="6191969"/>
          </a:xfr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indent="270510" algn="ctr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just"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Проектом бюджета муниципального образования на 2026 год запланированы расходы в размере 2 458 627,1 тыс. рублей, что на 32 871,8 тыс. рублей или 1,4% больше  плана на 01.01.2025 года (план 2 425 755,3 тыс. рублей).</a:t>
            </a:r>
          </a:p>
          <a:p>
            <a:pPr algn="just">
              <a:buNone/>
              <a:defRPr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    Расходы на плановый период составят: на 2027 год – 2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243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773,7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тыс. рублей, в том числе условно утвержденные – 33 767,0 тыс. рублей; на 2028 год – 2 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319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985,1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тыс. рублей, в том числе условно утвержденные – 70 415,0 тыс. рублей.</a:t>
            </a:r>
          </a:p>
          <a:p>
            <a:pPr algn="just">
              <a:buFont typeface="Wingdings" pitchFamily="2" charset="2"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270510" algn="just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00E0BD05-4188-4C28-AF45-F73BC2FA829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53961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Свод расходов бюджета  МО Алапаевское характеризуется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следующими показателями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3" y="764704"/>
          <a:ext cx="8856983" cy="5687005"/>
        </p:xfrm>
        <a:graphic>
          <a:graphicData uri="http://schemas.openxmlformats.org/drawingml/2006/table">
            <a:tbl>
              <a:tblPr/>
              <a:tblGrid>
                <a:gridCol w="653882"/>
                <a:gridCol w="2274044"/>
                <a:gridCol w="1179988"/>
                <a:gridCol w="1159530"/>
                <a:gridCol w="1160438"/>
                <a:gridCol w="1160438"/>
                <a:gridCol w="1268663"/>
              </a:tblGrid>
              <a:tr h="6675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Раздел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План на 01.01.2025 год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Прогноз на 2026 год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Отклонение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2026 год к 2025 году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Прогноз на 2027 год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Прогноз на 2028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183 844,3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181 643,3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-2 201,0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161 401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161 658,6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0200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1 808,1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-1 808,1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0300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18 623,0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18 334,3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-288,7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17 380,0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17 805,0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0400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208 984,3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214 363,1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5 378,8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194 421,6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203 286,6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0500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185 307,3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136 271,2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-49 036,1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67 082,2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60 792,2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0600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Охрана окружающей среды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1 837,0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1 474,8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-362,2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820,0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835,0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0700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1 271 470,0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1 333 090,6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61 620,6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1 267 068,9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1 315 903,8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6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0800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Культура, кинематография 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263 735,0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281 602,5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17 867,5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255 476,0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262 171,4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165 516,3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179 256,4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13 740,1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178 122,6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189 139,9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1100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123 949,7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111 962,2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-11 987,5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101 380,0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107 728,0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5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Средства массовой информации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665,0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600,0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-65,0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600,0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650,0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1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1300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15,3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28,7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13,4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20,7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14,6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33 767,0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70 415,0</a:t>
                      </a: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93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              </a:t>
                      </a: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2 425 755,3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2 458 627,1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32 871,8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2 277 540,7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2 390 400,1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7173" marR="271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Схема 13"/>
          <p:cNvGraphicFramePr/>
          <p:nvPr/>
        </p:nvGraphicFramePr>
        <p:xfrm>
          <a:off x="199338" y="1279508"/>
          <a:ext cx="8784975" cy="5285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6102218" y="5989232"/>
            <a:ext cx="2016224" cy="68012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88900">
              <a:schemeClr val="accent6">
                <a:lumMod val="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1100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Физическая культура и спорт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111 962,2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89906" y="5517233"/>
            <a:ext cx="2016224" cy="720080"/>
          </a:xfrm>
          <a:prstGeom prst="rect">
            <a:avLst/>
          </a:prstGeom>
          <a:solidFill>
            <a:schemeClr val="bg1"/>
          </a:solidFill>
          <a:ln w="38100">
            <a:solidFill>
              <a:srgbClr val="8AAC46"/>
            </a:solidFill>
          </a:ln>
          <a:effectLst>
            <a:glow rad="177800">
              <a:srgbClr val="8AAC46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0700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Образование </a:t>
            </a:r>
          </a:p>
          <a:p>
            <a:pPr marL="342900" indent="-342900" fontAlgn="auto">
              <a:spcAft>
                <a:spcPts val="0"/>
              </a:spcAft>
              <a:defRPr/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1 333 090,6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328165" y="6309320"/>
            <a:ext cx="2016224" cy="54868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  <a:effectLst>
            <a:glow rad="127000">
              <a:srgbClr val="C0000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0800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Культура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281 602,5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3284984"/>
            <a:ext cx="2088232" cy="720080"/>
          </a:xfrm>
          <a:prstGeom prst="rect">
            <a:avLst/>
          </a:prstGeom>
          <a:solidFill>
            <a:schemeClr val="bg1"/>
          </a:solidFill>
          <a:ln w="38100">
            <a:solidFill>
              <a:srgbClr val="2787A0"/>
            </a:solidFill>
          </a:ln>
          <a:effectLst>
            <a:glow rad="101600">
              <a:srgbClr val="2787A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0400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Национальная экономика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214 363,1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536" y="4572540"/>
            <a:ext cx="1790554" cy="65666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rgbClr val="7030A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0600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Охрана окружающей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среды  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1 474,8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7020272" y="3573016"/>
            <a:ext cx="2016223" cy="20882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rgbClr val="2787A0">
                <a:alpha val="40000"/>
              </a:srgb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fontAlgn="auto">
              <a:spcAft>
                <a:spcPts val="0"/>
              </a:spcAft>
              <a:buAutoNum type="arabicPlain" startAt="1300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Обслуживание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государственного и муниципального долга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28,7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pPr marL="342900" indent="-342900"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1200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Средства массовой информации     600,0 тыс.рублей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948264" y="2564904"/>
            <a:ext cx="2088232" cy="74691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0500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136 271,2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297244" y="908721"/>
            <a:ext cx="2846756" cy="1008112"/>
          </a:xfrm>
          <a:prstGeom prst="rect">
            <a:avLst/>
          </a:prstGeom>
          <a:solidFill>
            <a:schemeClr val="bg1"/>
          </a:solidFill>
          <a:ln w="38100">
            <a:solidFill>
              <a:srgbClr val="6D8838"/>
            </a:solidFill>
          </a:ln>
          <a:effectLst>
            <a:glow rad="114300">
              <a:schemeClr val="accent3">
                <a:satMod val="1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0300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Национальная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безопасность и правоохранительная деятельность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18 334,3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619672" y="836712"/>
            <a:ext cx="2952328" cy="461336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0100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Общегосударственные вопросы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181 643,3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рублей 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83568" y="1772816"/>
            <a:ext cx="2016224" cy="6494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88900">
              <a:schemeClr val="accent6">
                <a:lumMod val="75000"/>
                <a:alpha val="40000"/>
              </a:schemeClr>
            </a:glow>
          </a:effectLst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Социальная политика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179 256,4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400" dirty="0">
              <a:solidFill>
                <a:srgbClr val="F286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8313" y="5343525"/>
            <a:ext cx="5746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4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625" y="1936750"/>
            <a:ext cx="7191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5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97613" y="2954338"/>
            <a:ext cx="6000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6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73550" y="5735638"/>
            <a:ext cx="608013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7" name="Picture 11"/>
          <p:cNvPicPr>
            <a:picLocks noChangeAspect="1" noChangeArrowheads="1"/>
          </p:cNvPicPr>
          <p:nvPr/>
        </p:nvPicPr>
        <p:blipFill>
          <a:blip r:embed="rId11" cstate="print"/>
          <a:srcRect l="14406" r="18102"/>
          <a:stretch>
            <a:fillRect/>
          </a:stretch>
        </p:blipFill>
        <p:spPr bwMode="auto">
          <a:xfrm>
            <a:off x="5522913" y="5300663"/>
            <a:ext cx="704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8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02125" y="1525588"/>
            <a:ext cx="6159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9" name="Picture 15"/>
          <p:cNvPicPr>
            <a:picLocks noChangeAspect="1" noChangeArrowheads="1"/>
          </p:cNvPicPr>
          <p:nvPr/>
        </p:nvPicPr>
        <p:blipFill>
          <a:blip r:embed="rId13" cstate="print"/>
          <a:srcRect l="17503" r="12909"/>
          <a:stretch>
            <a:fillRect/>
          </a:stretch>
        </p:blipFill>
        <p:spPr bwMode="auto">
          <a:xfrm>
            <a:off x="3132138" y="1858963"/>
            <a:ext cx="550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0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342063" y="4295775"/>
            <a:ext cx="600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57425" y="3006725"/>
            <a:ext cx="6175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2" name="Picture 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276475" y="4281488"/>
            <a:ext cx="579438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3" name="Рисунок 75" descr="sz_logo.pn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106738" y="1924050"/>
            <a:ext cx="550862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Заголовок 5"/>
          <p:cNvSpPr txBox="1">
            <a:spLocks/>
          </p:cNvSpPr>
          <p:nvPr/>
        </p:nvSpPr>
        <p:spPr>
          <a:xfrm>
            <a:off x="611188" y="115888"/>
            <a:ext cx="8229600" cy="504825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5A160B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5A160B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Разделы    классификации     расходов   бюджета </a:t>
            </a:r>
          </a:p>
          <a:p>
            <a:pPr algn="ctr">
              <a:defRPr/>
            </a:pPr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9741" name="Номер слайда 25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3901234-8964-4F35-8B1A-E02AE83DC18D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451520"/>
          </a:xfrm>
        </p:spPr>
        <p:txBody>
          <a:bodyPr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Динамика расходов местного бюджета, тыс. рублей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79512" y="764704"/>
          <a:ext cx="864096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424862" cy="804862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Структура программно-целевого бюджета 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расходам</a:t>
            </a:r>
          </a:p>
        </p:txBody>
      </p:sp>
      <p:sp>
        <p:nvSpPr>
          <p:cNvPr id="3379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A42FAD07-6278-404A-96F0-163F499BDED0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sp>
        <p:nvSpPr>
          <p:cNvPr id="23557" name="TextBox 14"/>
          <p:cNvSpPr txBox="1">
            <a:spLocks noChangeArrowheads="1"/>
          </p:cNvSpPr>
          <p:nvPr/>
        </p:nvSpPr>
        <p:spPr bwMode="auto">
          <a:xfrm>
            <a:off x="7524750" y="549275"/>
            <a:ext cx="14398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642935807"/>
              </p:ext>
            </p:extLst>
          </p:nvPr>
        </p:nvGraphicFramePr>
        <p:xfrm>
          <a:off x="-1260648" y="1196752"/>
          <a:ext cx="8556031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3203848" y="908720"/>
          <a:ext cx="770485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6C06E35-038C-40AB-A147-A48D935987E1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6" name="TextBox 3"/>
          <p:cNvSpPr txBox="1"/>
          <p:nvPr/>
        </p:nvSpPr>
        <p:spPr>
          <a:xfrm>
            <a:off x="5940152" y="980728"/>
            <a:ext cx="2808312" cy="1584176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 реализацию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17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муниципальных программ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будет направлено        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396 040,9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или 97,5%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 плановых назначений.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0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Муниципальные программы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муниципального образования Алапаевское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179512" y="332655"/>
          <a:ext cx="8784976" cy="669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3EBC7DD7-2EBA-48F2-9A6B-1FC53087C7CE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7273925" cy="404813"/>
          </a:xfrm>
        </p:spPr>
        <p:txBody>
          <a:bodyPr/>
          <a:lstStyle/>
          <a:p>
            <a:pPr algn="ctr" eaLnBrk="1" hangingPunct="1"/>
            <a:r>
              <a:rPr lang="ru-RU" altLang="ru-RU" sz="25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Расходы по функциональной классификации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2089150"/>
          <a:ext cx="8784978" cy="4546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890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5389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3 399,8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3 536,0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3 677,0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76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муниципальных образование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7 288,8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7 529,8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7 790,0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5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 местных администрации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82 065,5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71 972,0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74 544,0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3355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Судебная система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органов и органов финансового надзора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26 337,0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27 344,7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28 390,0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2 935,9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 общегосударственные вопросы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58 007,3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50 014,0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46 252,0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" name="Группа 9"/>
          <p:cNvGrpSpPr/>
          <p:nvPr/>
        </p:nvGrpSpPr>
        <p:grpSpPr>
          <a:xfrm>
            <a:off x="7884368" y="332656"/>
            <a:ext cx="1006124" cy="1006124"/>
            <a:chOff x="3889425" y="21224"/>
            <a:chExt cx="1006124" cy="1006124"/>
          </a:xfrm>
          <a:scene3d>
            <a:camera prst="orthographicFront"/>
            <a:lightRig rig="flat" dir="t"/>
          </a:scene3d>
        </p:grpSpPr>
        <p:sp>
          <p:nvSpPr>
            <p:cNvPr id="11" name="Овал 10"/>
            <p:cNvSpPr/>
            <p:nvPr/>
          </p:nvSpPr>
          <p:spPr>
            <a:xfrm>
              <a:off x="3889425" y="21224"/>
              <a:ext cx="1006124" cy="1006124"/>
            </a:xfrm>
            <a:prstGeom prst="ellipse">
              <a:avLst/>
            </a:prstGeom>
            <a:solidFill>
              <a:srgbClr val="7030A0"/>
            </a:solidFill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Овал 4"/>
            <p:cNvSpPr/>
            <p:nvPr/>
          </p:nvSpPr>
          <p:spPr>
            <a:xfrm>
              <a:off x="4036769" y="168567"/>
              <a:ext cx="711436" cy="71143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000" dirty="0"/>
            </a:p>
          </p:txBody>
        </p:sp>
      </p:grpSp>
      <p:pic>
        <p:nvPicPr>
          <p:cNvPr id="25657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549275"/>
            <a:ext cx="615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8" name="TextBox 13"/>
          <p:cNvSpPr txBox="1">
            <a:spLocks noChangeArrowheads="1"/>
          </p:cNvSpPr>
          <p:nvPr/>
        </p:nvSpPr>
        <p:spPr bwMode="auto">
          <a:xfrm>
            <a:off x="7092950" y="1700213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404813"/>
            <a:ext cx="7885113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defRPr/>
            </a:pPr>
            <a:r>
              <a:rPr lang="ru-RU" altLang="ru-RU" sz="20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«ОБЩЕГОСУДАРСТВЕННЫХ ВОПРОСОВ»</a:t>
            </a:r>
          </a:p>
          <a:p>
            <a:pPr algn="ctr"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181 643,3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 ;</a:t>
            </a:r>
          </a:p>
          <a:p>
            <a:pPr algn="ctr"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161 401,7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161 658,6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8A9E5C23-5BCF-4BD4-B83D-9F3430836529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3213100"/>
          <a:ext cx="8784978" cy="2423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7941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37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17 517,5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16 560,0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16 980,0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04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816,8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825,0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678" name="TextBox 13"/>
          <p:cNvSpPr txBox="1">
            <a:spLocks noChangeArrowheads="1"/>
          </p:cNvSpPr>
          <p:nvPr/>
        </p:nvSpPr>
        <p:spPr bwMode="auto">
          <a:xfrm>
            <a:off x="7092950" y="2708275"/>
            <a:ext cx="1871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88913"/>
            <a:ext cx="7885113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«НАЦИОНАЛЬНОЙ БЕЗОПАСНОСТИ   И ПРАВООХРАНИТЕЛЬНОЙ ДЕЯТЕЛЬНОСТИ»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18 334,3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17 380,0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17 805,0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27680" name="Picture 9" descr="C:\Users\Kazna3\Desktop\kisspng-massachusetts-executive-office-of-health-and-human-social-care-5addacb48a6f61.7092476615244771085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260350"/>
            <a:ext cx="183515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5A1BDB27-8995-4952-A595-347EF057394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2565400"/>
          <a:ext cx="8784978" cy="4251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8739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9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908,0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904,6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899,6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5475">
                <a:tc>
                  <a:txBody>
                    <a:bodyPr/>
                    <a:lstStyle/>
                    <a:p>
                      <a:pPr algn="l"/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Водное хозяйство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17 713,4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982,0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1 001,0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5475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Лесное хозяйство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9457">
                <a:tc>
                  <a:txBody>
                    <a:bodyPr/>
                    <a:lstStyle/>
                    <a:p>
                      <a:pPr lvl="0"/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86 552,8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120 419,0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125 220,0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4030">
                <a:tc>
                  <a:txBody>
                    <a:bodyPr/>
                    <a:lstStyle/>
                    <a:p>
                      <a:pPr lvl="0"/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107 047,0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70 646,0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74 916,0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88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1 400,0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1 180,0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717" name="TextBox 13"/>
          <p:cNvSpPr txBox="1">
            <a:spLocks noChangeArrowheads="1"/>
          </p:cNvSpPr>
          <p:nvPr/>
        </p:nvSpPr>
        <p:spPr bwMode="auto">
          <a:xfrm>
            <a:off x="7092950" y="2133600"/>
            <a:ext cx="1871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«НАЦИОНАЛЬНОЙ ЭКОНОМИКИ»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214 363,1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194 421,6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203 286,6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28719" name="Picture 15" descr="C:\Users\Kazna3\Desktop\778ca755a829e1285ca109681254ad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2000" y="188913"/>
            <a:ext cx="1852613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EF33BABD-5F9D-48A4-AC25-3A7574A9F961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0825" y="2924175"/>
          <a:ext cx="8784978" cy="3512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5926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2457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17 373,0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2 450,0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2 250,0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0413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54 424,9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20 206,6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15 206,6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5097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44 940,0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24 925,0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23 685,0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05097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19 533,3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19 500,6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19 650,6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755" name="TextBox 13"/>
          <p:cNvSpPr txBox="1">
            <a:spLocks noChangeArrowheads="1"/>
          </p:cNvSpPr>
          <p:nvPr/>
        </p:nvSpPr>
        <p:spPr bwMode="auto">
          <a:xfrm>
            <a:off x="7092950" y="2420938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«ЖИЛИЩНО-КОММУНАЛЬНОГО ХОЗЯЙСТВА»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136 271,2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67 082,2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60 792,2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0757" name="Picture 2" descr="C:\Users\Kazna3\Desktop\Ue3hk2War5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1200" y="188913"/>
            <a:ext cx="1903413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D146594A-AF4C-4998-8B2B-60B13CCB3D6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3645024"/>
          <a:ext cx="8784978" cy="1867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50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1 159,8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500,0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335,0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856" name="TextBox 13"/>
          <p:cNvSpPr txBox="1">
            <a:spLocks noChangeArrowheads="1"/>
          </p:cNvSpPr>
          <p:nvPr/>
        </p:nvSpPr>
        <p:spPr bwMode="auto">
          <a:xfrm>
            <a:off x="7092280" y="2924944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«ОХРАНЫ ОКРУЖАЮЩЕЙ СРЕДЫ»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1 474,8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820,0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835,0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4858" name="Picture 7" descr="C:\Users\Kazna3\Desktop\kisspng-clip-art-illustration-vector-graphics-desktop-wall-5d09b9fec3ec81.1918310515609185268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188913"/>
            <a:ext cx="1800225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51AA8D32-5440-4568-8E69-13E323CFF379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2780928"/>
          <a:ext cx="8784978" cy="3906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2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240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59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524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413 480,1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412 591,0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425 548,0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524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805 867,4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771 997,0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810 650,0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27 472,7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25 700,0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25 765,0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9 982,5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4 815,0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3 950,0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76 287,9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51 965,9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49 990,8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5880" name="TextBox 13"/>
          <p:cNvSpPr txBox="1">
            <a:spLocks noChangeArrowheads="1"/>
          </p:cNvSpPr>
          <p:nvPr/>
        </p:nvSpPr>
        <p:spPr bwMode="auto">
          <a:xfrm>
            <a:off x="7092950" y="2349500"/>
            <a:ext cx="18716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отрасли «ОБРАЗОВАНИЕ»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1 333 090,6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1 267 068,9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1 315 903,8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5882" name="Picture 3" descr="C:\Users\Kazna3\Desktop\obrazovanie-emblem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3663" y="188913"/>
            <a:ext cx="2484437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9728CFD2-4B8B-4747-93D6-92DC858D797A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6590374"/>
              </p:ext>
            </p:extLst>
          </p:nvPr>
        </p:nvGraphicFramePr>
        <p:xfrm>
          <a:off x="179388" y="3716338"/>
          <a:ext cx="8784978" cy="2088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5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120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0465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1789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239 657,6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212 330,0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217 351,4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1789">
                <a:tc>
                  <a:txBody>
                    <a:bodyPr/>
                    <a:lstStyle/>
                    <a:p>
                      <a:pPr lvl="0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41 944,9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43 146,0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itchFamily="18" charset="0"/>
                          <a:cs typeface="Times New Roman" pitchFamily="18" charset="0"/>
                        </a:rPr>
                        <a:t>44 820,0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6889" name="TextBox 13"/>
          <p:cNvSpPr txBox="1">
            <a:spLocks noChangeArrowheads="1"/>
          </p:cNvSpPr>
          <p:nvPr/>
        </p:nvSpPr>
        <p:spPr bwMode="auto">
          <a:xfrm>
            <a:off x="7272338" y="3141663"/>
            <a:ext cx="18716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«КУЛЬТУРЫ»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281 602,5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255 476,0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262 171,4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6891" name="Picture 2" descr="C:\Users\Kazna3\Desktop\b6598715de861440ab3c5f362ae3141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333375"/>
            <a:ext cx="2243137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F34F8CE4-28FD-4B35-9F1A-BFE33C438A15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77687261"/>
              </p:ext>
            </p:extLst>
          </p:nvPr>
        </p:nvGraphicFramePr>
        <p:xfrm>
          <a:off x="179388" y="3213100"/>
          <a:ext cx="8784978" cy="3321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6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0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59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312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22 878,0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18 000,0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23 340,0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11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143 628,7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147 274,3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152 956,6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1135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2 060,0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319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10 689,7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10 788,3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10 783,3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923" name="TextBox 13"/>
          <p:cNvSpPr txBox="1">
            <a:spLocks noChangeArrowheads="1"/>
          </p:cNvSpPr>
          <p:nvPr/>
        </p:nvSpPr>
        <p:spPr bwMode="auto">
          <a:xfrm>
            <a:off x="7092950" y="2852738"/>
            <a:ext cx="187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885113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«СОЦИАЛЬНОЙ ПОЛИТИКИ»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179 256,4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178 122,6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189 139,9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pic>
        <p:nvPicPr>
          <p:cNvPr id="37925" name="Picture 2" descr="C:\Users\Kazna3\Desktop\karti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188913"/>
            <a:ext cx="2195513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89E8C997-6AF5-4C62-AC66-BAF97B967368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388" y="3716338"/>
          <a:ext cx="8784978" cy="2480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5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0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504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Подраздел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16 254,6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15 250,0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15 875,0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76 677,1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68 505,0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72 519,0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13635">
                <a:tc>
                  <a:txBody>
                    <a:bodyPr/>
                    <a:lstStyle/>
                    <a:p>
                      <a:pPr lvl="0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Спорт высших достижений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19 030,5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17 625,0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19 334,0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937" name="TextBox 13"/>
          <p:cNvSpPr txBox="1">
            <a:spLocks noChangeArrowheads="1"/>
          </p:cNvSpPr>
          <p:nvPr/>
        </p:nvSpPr>
        <p:spPr bwMode="auto">
          <a:xfrm>
            <a:off x="7092950" y="2997200"/>
            <a:ext cx="18716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0"/>
            <a:ext cx="74517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«ФИЗИЧЕСКОЙ КУЛЬТУРЫ И СПОРТА»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111 962,2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101 380,0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107 728,0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год.</a:t>
            </a:r>
          </a:p>
        </p:txBody>
      </p:sp>
      <p:pic>
        <p:nvPicPr>
          <p:cNvPr id="38939" name="Picture 2" descr="https://dopobr71.ru/upload/iblock/f17/f170ce1f141218100e82ad8416ccf7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025" y="333375"/>
            <a:ext cx="2127250" cy="17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2C28C880-D961-4714-A01A-4A19420DB35D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pic>
        <p:nvPicPr>
          <p:cNvPr id="40963" name="Picture 2" descr="https://thumbs.dreamstime.com/b/%D0%B4%D0%B8%D0%B7%D0%B0%D0%B9%D0%BD-%D0%BF%D1%83%D0%B1-%D0%B8%D1%86%D0%B8%D1%81%D1%82%D0%B8%D0%BA%D0%B8-622604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620713"/>
            <a:ext cx="28082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 descr="https://premier.region35.ru/sites/default/files/news_image/1_e147f7d4520f-1440x564_c-1024x4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3860800"/>
            <a:ext cx="2808288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059113" y="188913"/>
            <a:ext cx="5834062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«СРЕДСТВ МАССОВОЙ ИНФОРМАЦИИ»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600,0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600,0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650,0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48038" y="3573463"/>
            <a:ext cx="561657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 финансирование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«ОБСЛУЖИВАНИЯ ГОСУДАРСТВЕННОГО (МУНИЦИПАЛЬНОГО) ДОЛГА»</a:t>
            </a:r>
            <a:endParaRPr lang="ru-RU" altLang="ru-RU" sz="2000" b="1" kern="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28,7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в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году;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20,7</a:t>
            </a: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год;</a:t>
            </a:r>
          </a:p>
          <a:p>
            <a:pPr algn="ctr">
              <a:lnSpc>
                <a:spcPct val="150000"/>
              </a:lnSpc>
              <a:defRPr/>
            </a:pPr>
            <a:r>
              <a:rPr lang="ru-RU" altLang="ru-RU" sz="24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14,6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тыс. рублей на 202</a:t>
            </a:r>
            <a:r>
              <a:rPr lang="en-US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</a:t>
            </a:r>
            <a:r>
              <a:rPr lang="ru-RU" altLang="ru-RU" sz="2000" b="1" kern="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6"/>
          <p:cNvSpPr>
            <a:spLocks noChangeArrowheads="1"/>
          </p:cNvSpPr>
          <p:nvPr/>
        </p:nvSpPr>
        <p:spPr bwMode="auto">
          <a:xfrm>
            <a:off x="1828800" y="914400"/>
            <a:ext cx="701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altLang="ru-RU" sz="2600" b="1" i="1">
              <a:solidFill>
                <a:schemeClr val="bg2"/>
              </a:solidFill>
            </a:endParaRPr>
          </a:p>
        </p:txBody>
      </p:sp>
      <p:sp>
        <p:nvSpPr>
          <p:cNvPr id="43011" name="Rectangle 5"/>
          <p:cNvSpPr>
            <a:spLocks noRot="1" noChangeArrowheads="1"/>
          </p:cNvSpPr>
          <p:nvPr/>
        </p:nvSpPr>
        <p:spPr bwMode="auto">
          <a:xfrm>
            <a:off x="4648200" y="838200"/>
            <a:ext cx="358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265" tIns="54132" rIns="108265" bIns="54132" anchor="ctr"/>
          <a:lstStyle/>
          <a:p>
            <a:pPr algn="r" eaLnBrk="0" hangingPunct="0"/>
            <a:endParaRPr lang="ru-RU" altLang="ru-RU" sz="3200" b="1" i="1"/>
          </a:p>
          <a:p>
            <a:pPr algn="r" eaLnBrk="0" hangingPunct="0"/>
            <a:endParaRPr lang="ru-RU" altLang="ru-RU" sz="3200" b="1" i="1"/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0" y="2605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43013" name="Rectangle 1"/>
          <p:cNvSpPr>
            <a:spLocks noChangeArrowheads="1"/>
          </p:cNvSpPr>
          <p:nvPr/>
        </p:nvSpPr>
        <p:spPr bwMode="auto">
          <a:xfrm>
            <a:off x="323528" y="404664"/>
            <a:ext cx="8520113" cy="59093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Проектом предусматривается дефицит бюджета в пределах ограничений, установленных Бюджетным кодексом Российской Федерации: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 2026 год – 17 676,9 тыс. рублей;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 2027 год – 13 476,9 тыс. рублей;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 2028 год – 14 176,9 тыс. рублей. </a:t>
            </a:r>
          </a:p>
          <a:p>
            <a:pPr indent="228600" algn="just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качестве источника внутреннего финансирования дефицита местного бюджета планируются остатки денежных средств на счете местного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0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957BE63C-C93D-40F9-A2FA-3DB3644AE268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77080BC-D1E5-4E3F-A80D-F2D86DE74BB8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568952" cy="5787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88913"/>
            <a:ext cx="8534400" cy="6336431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Проектом бюджета планируется установить 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  <a:defRPr/>
            </a:pPr>
            <a:r>
              <a:rPr lang="ru-RU" sz="3700" b="1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верхний предел муниципального внутреннего долга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i="1" dirty="0">
                <a:latin typeface="Times New Roman" pitchFamily="18" charset="0"/>
                <a:cs typeface="Times New Roman" pitchFamily="18" charset="0"/>
              </a:rPr>
              <a:t>    - по состоянию на 1 января 2027 года – 20 721,1 тысяч рублей, в том числе верхний предел муниципального внутреннего долга по муниципальным гарантиям – 0 тысяч рублей;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i="1" dirty="0">
                <a:latin typeface="Times New Roman" pitchFamily="18" charset="0"/>
                <a:cs typeface="Times New Roman" pitchFamily="18" charset="0"/>
              </a:rPr>
              <a:t>- по состоянию на 1 января 2028 года – 14 637,4 тысяч рублей, в том числе верхний предел муниципального внутреннего долга по муниципальным гарантиям – 0 тысяч рублей;</a:t>
            </a: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i="1" dirty="0">
                <a:latin typeface="Times New Roman" pitchFamily="18" charset="0"/>
                <a:cs typeface="Times New Roman" pitchFamily="18" charset="0"/>
              </a:rPr>
              <a:t>- по состоянию на 1 января 2029 года – 8 553,7 тысяч рублей, в том числе верхний предел муниципального внутреннего долга по муниципальным гарантиям – 0 тысяч рублей.</a:t>
            </a:r>
          </a:p>
          <a:p>
            <a:pPr algn="just">
              <a:buFont typeface="Wingdings" pitchFamily="2" charset="2"/>
              <a:buNone/>
              <a:defRPr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  <a:defRPr/>
            </a:pPr>
            <a:r>
              <a:rPr lang="ru-RU" sz="3700" dirty="0">
                <a:latin typeface="Times New Roman" pitchFamily="18" charset="0"/>
                <a:cs typeface="Times New Roman" pitchFamily="18" charset="0"/>
              </a:rPr>
              <a:t>          Предоставление кредитов, муниципальных гарантий из бюджета муниципального образования в 2026-2028 годах не </a:t>
            </a: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предусмотрено</a:t>
            </a:r>
            <a:endParaRPr lang="ru-RU" sz="37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  <a:defRPr/>
            </a:pPr>
            <a:endParaRPr lang="ru-RU" sz="37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None/>
              <a:defRPr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BE7995AB-E4DF-4BDE-A98E-CE3FC2852376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600200" y="457200"/>
            <a:ext cx="792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2200" b="1">
                <a:solidFill>
                  <a:schemeClr val="folHlink"/>
                </a:solidFill>
              </a:rPr>
              <a:t>Муниципальное образование Алапаевское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762000" y="3048000"/>
            <a:ext cx="8001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4200" b="1" i="1"/>
              <a:t>Благодарю за внимание!</a:t>
            </a:r>
          </a:p>
        </p:txBody>
      </p:sp>
      <p:pic>
        <p:nvPicPr>
          <p:cNvPr id="46084" name="Picture 6" descr="C:\Documents and Settings\Зенкова ОА\Рабочий стол\Герб МО Алапаевское.tif"/>
          <p:cNvPicPr>
            <a:picLocks noChangeAspect="1" noChangeArrowheads="1"/>
          </p:cNvPicPr>
          <p:nvPr/>
        </p:nvPicPr>
        <p:blipFill>
          <a:blip r:embed="rId2" cstate="print">
            <a:lum bright="-12000" contrast="48000"/>
          </a:blip>
          <a:srcRect/>
          <a:stretch>
            <a:fillRect/>
          </a:stretch>
        </p:blipFill>
        <p:spPr bwMode="auto">
          <a:xfrm>
            <a:off x="838200" y="228600"/>
            <a:ext cx="7016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pPr>
              <a:defRPr/>
            </a:pPr>
            <a:fld id="{72E3741D-DAAC-4A49-B75C-1D4CDC9F849F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Разработчиком презентации «Бюджет для граждан»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является Финансовое управление Администрации муниципального образования Алапаевское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4531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413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Контактная информация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136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Начальник финансового 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>
                          <a:latin typeface="Times New Roman" pitchFamily="18" charset="0"/>
                          <a:cs typeface="Times New Roman" pitchFamily="18" charset="0"/>
                        </a:rPr>
                        <a:t>Кукарских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 Ирина Владимировна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6572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г.Алапаевск,</a:t>
                      </a:r>
                      <a:r>
                        <a:rPr lang="ru-RU" sz="20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ул. Р.Люксембург, д.31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(34346)3-39-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34, 3-39-83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alapaevskiyfo@mail.ru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4136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 8-00 до 17-00 – пн., вт., ср, чт.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С 8-00 до 16-00 – пт.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обед с 12-00 до 12-48</a:t>
                      </a:r>
                    </a:p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Выходные дни – сб., вс.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7129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8207375" y="6400800"/>
            <a:ext cx="936625" cy="457200"/>
          </a:xfrm>
          <a:noFill/>
        </p:spPr>
        <p:txBody>
          <a:bodyPr/>
          <a:lstStyle/>
          <a:p>
            <a:fld id="{0ACDD6B0-7B41-4213-ACD3-B275164FBFA8}" type="slidenum">
              <a:rPr lang="ru-RU" sz="1300" b="1" smtClean="0">
                <a:latin typeface="Times New Roman" pitchFamily="18" charset="0"/>
                <a:cs typeface="Times New Roman" pitchFamily="18" charset="0"/>
              </a:rPr>
              <a:pPr/>
              <a:t>42</a:t>
            </a:fld>
            <a:endParaRPr lang="ru-RU" sz="13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20200</TotalTime>
  <Words>2339</Words>
  <Application>Microsoft Office PowerPoint</Application>
  <PresentationFormat>Экран (4:3)</PresentationFormat>
  <Paragraphs>610</Paragraphs>
  <Slides>42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Пиксел</vt:lpstr>
      <vt:lpstr>О бюджете  муниципального образования Алапаевское на 2026 год и плановый                                период 2027 и 2028 годов                                            ПРОЕКТ</vt:lpstr>
      <vt:lpstr>Слайд 2</vt:lpstr>
      <vt:lpstr>Слайд 3</vt:lpstr>
      <vt:lpstr>Каждый житель муниципального образования Алапаевское может при желании внести предложения по проекту бюджета  муниципального образования Алапаевское </vt:lpstr>
      <vt:lpstr>Слайд 5</vt:lpstr>
      <vt:lpstr>Слайд 6</vt:lpstr>
      <vt:lpstr>Слайд 7</vt:lpstr>
      <vt:lpstr>Направления зачисления налогов в 2026 ГОДУ, уплачиваемых гражданами  МУНИЦИПАЛЬНОГО ОБРАЗОВАНИЯ аЛАПАЕВСКОЕ</vt:lpstr>
      <vt:lpstr>Слайд 9</vt:lpstr>
      <vt:lpstr>  Основные параметры бюджета  муниципального образования Алапаевское  на 2026 год плановый период 2027 и 2028 годов </vt:lpstr>
      <vt:lpstr> Крупнейшие налогоплательщики муниципального образования Алапаевское</vt:lpstr>
      <vt:lpstr>Слайд 12</vt:lpstr>
      <vt:lpstr>Слайд 13</vt:lpstr>
      <vt:lpstr>Слайд 14</vt:lpstr>
      <vt:lpstr>Слайд 15</vt:lpstr>
      <vt:lpstr>Слайд 16</vt:lpstr>
      <vt:lpstr>Слайд 17</vt:lpstr>
      <vt:lpstr>Виды финансовой помощи</vt:lpstr>
      <vt:lpstr>Слайд 19</vt:lpstr>
      <vt:lpstr>Слайд 20</vt:lpstr>
      <vt:lpstr>Слайд 21</vt:lpstr>
      <vt:lpstr>Слайд 22</vt:lpstr>
      <vt:lpstr>Слайд 23</vt:lpstr>
      <vt:lpstr>Слайд 24</vt:lpstr>
      <vt:lpstr>Динамика расходов местного бюджета, тыс. рублей</vt:lpstr>
      <vt:lpstr>Структура программно-целевого бюджета  по расходам</vt:lpstr>
      <vt:lpstr>Слайд 27</vt:lpstr>
      <vt:lpstr>Расходы по функциональной классификации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Контактная информация Разработчиком презентации «Бюджет для граждан»  является Финансовое управление Администрации муниципального образования Алапаевское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1347</cp:revision>
  <cp:lastPrinted>2014-12-03T06:51:10Z</cp:lastPrinted>
  <dcterms:created xsi:type="dcterms:W3CDTF">1601-01-01T00:00:00Z</dcterms:created>
  <dcterms:modified xsi:type="dcterms:W3CDTF">2026-04-16T10:38:15Z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